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tiff" ContentType="image/tiff"/>
  <Default Extension="vml" ContentType="application/vnd.openxmlformats-officedocument.vmlDrawing"/>
  <Default Extension="gif"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3.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notesSlides/notesSlide59.xml" ContentType="application/vnd.openxmlformats-officedocument.presentationml.notesSlide+xml"/>
  <Override PartName="/ppt/embeddings/oleObject65.bin" ContentType="application/vnd.openxmlformats-officedocument.oleObject"/>
  <Override PartName="/ppt/embeddings/oleObject66.bin" ContentType="application/vnd.openxmlformats-officedocument.oleObject"/>
  <Override PartName="/ppt/notesSlides/notesSlide60.xml" ContentType="application/vnd.openxmlformats-officedocument.presentationml.notesSlide+xml"/>
  <Override PartName="/ppt/embeddings/oleObject67.bin" ContentType="application/vnd.openxmlformats-officedocument.oleObject"/>
  <Override PartName="/ppt/embeddings/oleObject68.bin" ContentType="application/vnd.openxmlformats-officedocument.oleObject"/>
  <Override PartName="/ppt/notesSlides/notesSlide61.xml" ContentType="application/vnd.openxmlformats-officedocument.presentationml.notesSlide+xml"/>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notesSlides/notesSlide62.xml" ContentType="application/vnd.openxmlformats-officedocument.presentationml.notesSlide+xml"/>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notesSlides/notesSlide63.xml" ContentType="application/vnd.openxmlformats-officedocument.presentationml.notesSlide+xml"/>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2" r:id="rId1"/>
    <p:sldMasterId id="2147483962" r:id="rId2"/>
    <p:sldMasterId id="2147483965" r:id="rId3"/>
    <p:sldMasterId id="2147483970" r:id="rId4"/>
    <p:sldMasterId id="2147483978" r:id="rId5"/>
    <p:sldMasterId id="2147483984" r:id="rId6"/>
  </p:sldMasterIdLst>
  <p:notesMasterIdLst>
    <p:notesMasterId r:id="rId143"/>
  </p:notesMasterIdLst>
  <p:handoutMasterIdLst>
    <p:handoutMasterId r:id="rId144"/>
  </p:handoutMasterIdLst>
  <p:sldIdLst>
    <p:sldId id="717" r:id="rId7"/>
    <p:sldId id="593" r:id="rId8"/>
    <p:sldId id="594" r:id="rId9"/>
    <p:sldId id="527" r:id="rId10"/>
    <p:sldId id="530" r:id="rId11"/>
    <p:sldId id="529" r:id="rId12"/>
    <p:sldId id="532" r:id="rId13"/>
    <p:sldId id="413" r:id="rId14"/>
    <p:sldId id="528" r:id="rId15"/>
    <p:sldId id="533" r:id="rId16"/>
    <p:sldId id="534" r:id="rId17"/>
    <p:sldId id="414" r:id="rId18"/>
    <p:sldId id="419" r:id="rId19"/>
    <p:sldId id="531" r:id="rId20"/>
    <p:sldId id="537" r:id="rId21"/>
    <p:sldId id="416" r:id="rId22"/>
    <p:sldId id="538" r:id="rId23"/>
    <p:sldId id="539" r:id="rId24"/>
    <p:sldId id="540" r:id="rId25"/>
    <p:sldId id="541" r:id="rId26"/>
    <p:sldId id="542" r:id="rId27"/>
    <p:sldId id="543" r:id="rId28"/>
    <p:sldId id="546" r:id="rId29"/>
    <p:sldId id="420" r:id="rId30"/>
    <p:sldId id="595" r:id="rId31"/>
    <p:sldId id="596" r:id="rId32"/>
    <p:sldId id="602" r:id="rId33"/>
    <p:sldId id="603" r:id="rId34"/>
    <p:sldId id="604" r:id="rId35"/>
    <p:sldId id="605" r:id="rId36"/>
    <p:sldId id="606" r:id="rId37"/>
    <p:sldId id="608" r:id="rId38"/>
    <p:sldId id="610" r:id="rId39"/>
    <p:sldId id="611" r:id="rId40"/>
    <p:sldId id="612" r:id="rId41"/>
    <p:sldId id="609" r:id="rId42"/>
    <p:sldId id="662" r:id="rId43"/>
    <p:sldId id="663" r:id="rId44"/>
    <p:sldId id="664" r:id="rId45"/>
    <p:sldId id="613" r:id="rId46"/>
    <p:sldId id="614" r:id="rId47"/>
    <p:sldId id="615" r:id="rId48"/>
    <p:sldId id="616" r:id="rId49"/>
    <p:sldId id="617" r:id="rId50"/>
    <p:sldId id="618" r:id="rId51"/>
    <p:sldId id="619" r:id="rId52"/>
    <p:sldId id="620" r:id="rId53"/>
    <p:sldId id="621" r:id="rId54"/>
    <p:sldId id="622" r:id="rId55"/>
    <p:sldId id="623" r:id="rId56"/>
    <p:sldId id="624" r:id="rId57"/>
    <p:sldId id="625" r:id="rId58"/>
    <p:sldId id="626" r:id="rId59"/>
    <p:sldId id="627" r:id="rId60"/>
    <p:sldId id="628" r:id="rId61"/>
    <p:sldId id="629" r:id="rId62"/>
    <p:sldId id="630" r:id="rId63"/>
    <p:sldId id="631" r:id="rId64"/>
    <p:sldId id="632" r:id="rId65"/>
    <p:sldId id="633" r:id="rId66"/>
    <p:sldId id="634" r:id="rId67"/>
    <p:sldId id="635" r:id="rId68"/>
    <p:sldId id="636" r:id="rId69"/>
    <p:sldId id="637" r:id="rId70"/>
    <p:sldId id="638" r:id="rId71"/>
    <p:sldId id="639" r:id="rId72"/>
    <p:sldId id="640" r:id="rId73"/>
    <p:sldId id="641" r:id="rId74"/>
    <p:sldId id="642" r:id="rId75"/>
    <p:sldId id="643" r:id="rId76"/>
    <p:sldId id="644" r:id="rId77"/>
    <p:sldId id="645" r:id="rId78"/>
    <p:sldId id="646" r:id="rId79"/>
    <p:sldId id="647" r:id="rId80"/>
    <p:sldId id="648" r:id="rId81"/>
    <p:sldId id="649" r:id="rId82"/>
    <p:sldId id="650" r:id="rId83"/>
    <p:sldId id="651" r:id="rId84"/>
    <p:sldId id="652" r:id="rId85"/>
    <p:sldId id="654" r:id="rId86"/>
    <p:sldId id="655" r:id="rId87"/>
    <p:sldId id="656" r:id="rId88"/>
    <p:sldId id="657" r:id="rId89"/>
    <p:sldId id="658" r:id="rId90"/>
    <p:sldId id="721" r:id="rId91"/>
    <p:sldId id="659" r:id="rId92"/>
    <p:sldId id="720" r:id="rId93"/>
    <p:sldId id="724" r:id="rId94"/>
    <p:sldId id="660" r:id="rId95"/>
    <p:sldId id="661" r:id="rId96"/>
    <p:sldId id="665" r:id="rId97"/>
    <p:sldId id="666" r:id="rId98"/>
    <p:sldId id="670" r:id="rId99"/>
    <p:sldId id="671" r:id="rId100"/>
    <p:sldId id="672" r:id="rId101"/>
    <p:sldId id="673" r:id="rId102"/>
    <p:sldId id="728" r:id="rId103"/>
    <p:sldId id="729" r:id="rId104"/>
    <p:sldId id="730" r:id="rId105"/>
    <p:sldId id="731" r:id="rId106"/>
    <p:sldId id="732" r:id="rId107"/>
    <p:sldId id="733" r:id="rId108"/>
    <p:sldId id="697" r:id="rId109"/>
    <p:sldId id="698" r:id="rId110"/>
    <p:sldId id="703" r:id="rId111"/>
    <p:sldId id="704" r:id="rId112"/>
    <p:sldId id="705" r:id="rId113"/>
    <p:sldId id="706" r:id="rId114"/>
    <p:sldId id="707" r:id="rId115"/>
    <p:sldId id="708" r:id="rId116"/>
    <p:sldId id="709" r:id="rId117"/>
    <p:sldId id="710" r:id="rId118"/>
    <p:sldId id="711" r:id="rId119"/>
    <p:sldId id="712" r:id="rId120"/>
    <p:sldId id="713" r:id="rId121"/>
    <p:sldId id="714" r:id="rId122"/>
    <p:sldId id="715" r:id="rId123"/>
    <p:sldId id="716" r:id="rId124"/>
    <p:sldId id="734" r:id="rId125"/>
    <p:sldId id="735" r:id="rId126"/>
    <p:sldId id="736" r:id="rId127"/>
    <p:sldId id="743" r:id="rId128"/>
    <p:sldId id="744" r:id="rId129"/>
    <p:sldId id="745" r:id="rId130"/>
    <p:sldId id="746" r:id="rId131"/>
    <p:sldId id="747" r:id="rId132"/>
    <p:sldId id="748" r:id="rId133"/>
    <p:sldId id="750" r:id="rId134"/>
    <p:sldId id="751" r:id="rId135"/>
    <p:sldId id="737" r:id="rId136"/>
    <p:sldId id="738" r:id="rId137"/>
    <p:sldId id="739" r:id="rId138"/>
    <p:sldId id="740" r:id="rId139"/>
    <p:sldId id="741" r:id="rId140"/>
    <p:sldId id="742" r:id="rId141"/>
    <p:sldId id="490" r:id="rId14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3FF1D"/>
    <a:srgbClr val="162CFF"/>
    <a:srgbClr val="FF22FF"/>
    <a:srgbClr val="00B400"/>
    <a:srgbClr val="FF00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324" autoAdjust="0"/>
    <p:restoredTop sz="95930" autoAdjust="0"/>
  </p:normalViewPr>
  <p:slideViewPr>
    <p:cSldViewPr>
      <p:cViewPr varScale="1">
        <p:scale>
          <a:sx n="103" d="100"/>
          <a:sy n="103" d="100"/>
        </p:scale>
        <p:origin x="-800" y="-104"/>
      </p:cViewPr>
      <p:guideLst>
        <p:guide orient="horz" pos="2160"/>
        <p:guide pos="2880"/>
      </p:guideLst>
    </p:cSldViewPr>
  </p:slideViewPr>
  <p:outlineViewPr>
    <p:cViewPr>
      <p:scale>
        <a:sx n="33" d="100"/>
        <a:sy n="33" d="100"/>
      </p:scale>
      <p:origin x="0" y="268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9" d="100"/>
          <a:sy n="119" d="100"/>
        </p:scale>
        <p:origin x="-215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notesMaster" Target="notesMasters/notesMaster1.xml"/><Relationship Id="rId144" Type="http://schemas.openxmlformats.org/officeDocument/2006/relationships/handoutMaster" Target="handoutMasters/handoutMaster1.xml"/><Relationship Id="rId145" Type="http://schemas.openxmlformats.org/officeDocument/2006/relationships/printerSettings" Target="printerSettings/printerSettings1.bin"/><Relationship Id="rId146" Type="http://schemas.openxmlformats.org/officeDocument/2006/relationships/presProps" Target="presProps.xml"/><Relationship Id="rId147" Type="http://schemas.openxmlformats.org/officeDocument/2006/relationships/viewProps" Target="viewProps.xml"/><Relationship Id="rId148" Type="http://schemas.openxmlformats.org/officeDocument/2006/relationships/theme" Target="theme/theme1.xml"/><Relationship Id="rId14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1" Type="http://schemas.openxmlformats.org/officeDocument/2006/relationships/image" Target="../media/image50.emf"/><Relationship Id="rId2" Type="http://schemas.openxmlformats.org/officeDocument/2006/relationships/image" Target="../media/image4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emf"/><Relationship Id="rId2" Type="http://schemas.openxmlformats.org/officeDocument/2006/relationships/image" Target="../media/image53.emf"/><Relationship Id="rId3"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7" Type="http://schemas.openxmlformats.org/officeDocument/2006/relationships/image" Target="../media/image29.emf"/><Relationship Id="rId8" Type="http://schemas.openxmlformats.org/officeDocument/2006/relationships/image" Target="../media/image30.emf"/><Relationship Id="rId9" Type="http://schemas.openxmlformats.org/officeDocument/2006/relationships/image" Target="../media/image31.emf"/><Relationship Id="rId1" Type="http://schemas.openxmlformats.org/officeDocument/2006/relationships/image" Target="../media/image23.emf"/><Relationship Id="rId2" Type="http://schemas.openxmlformats.org/officeDocument/2006/relationships/image" Target="../media/image2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2.emf"/><Relationship Id="rId2" Type="http://schemas.openxmlformats.org/officeDocument/2006/relationships/image" Target="../media/image24.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emf"/><Relationship Id="rId1" Type="http://schemas.openxmlformats.org/officeDocument/2006/relationships/image" Target="../media/image132.emf"/><Relationship Id="rId2" Type="http://schemas.openxmlformats.org/officeDocument/2006/relationships/image" Target="../media/image2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3.emf"/><Relationship Id="rId2" Type="http://schemas.openxmlformats.org/officeDocument/2006/relationships/image" Target="../media/image134.emf"/><Relationship Id="rId3"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7" Type="http://schemas.openxmlformats.org/officeDocument/2006/relationships/image" Target="../media/image29.emf"/><Relationship Id="rId8" Type="http://schemas.openxmlformats.org/officeDocument/2006/relationships/image" Target="../media/image30.emf"/><Relationship Id="rId9" Type="http://schemas.openxmlformats.org/officeDocument/2006/relationships/image" Target="../media/image31.emf"/><Relationship Id="rId1" Type="http://schemas.openxmlformats.org/officeDocument/2006/relationships/image" Target="../media/image23.emf"/><Relationship Id="rId2" Type="http://schemas.openxmlformats.org/officeDocument/2006/relationships/image" Target="../media/image2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3.emf"/><Relationship Id="rId2" Type="http://schemas.openxmlformats.org/officeDocument/2006/relationships/image" Target="../media/image134.emf"/><Relationship Id="rId3"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1" Type="http://schemas.openxmlformats.org/officeDocument/2006/relationships/image" Target="../media/image32.emf"/><Relationship Id="rId2"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image" Target="../media/image23.emf"/><Relationship Id="rId2"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1" Type="http://schemas.openxmlformats.org/officeDocument/2006/relationships/image" Target="../media/image37.emf"/><Relationship Id="rId2"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5.emf"/><Relationship Id="rId1" Type="http://schemas.openxmlformats.org/officeDocument/2006/relationships/image" Target="../media/image43.emf"/><Relationship Id="rId2" Type="http://schemas.openxmlformats.org/officeDocument/2006/relationships/image" Target="../media/image4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5.emf"/><Relationship Id="rId7" Type="http://schemas.openxmlformats.org/officeDocument/2006/relationships/image" Target="../media/image43.emf"/><Relationship Id="rId8" Type="http://schemas.openxmlformats.org/officeDocument/2006/relationships/image" Target="../media/image44.emf"/><Relationship Id="rId1" Type="http://schemas.openxmlformats.org/officeDocument/2006/relationships/image" Target="../media/image46.emf"/><Relationship Id="rId2" Type="http://schemas.openxmlformats.org/officeDocument/2006/relationships/image" Target="../media/image3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2365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65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E8A6F800-CDDD-F64D-8345-3276EAE11F47}" type="slidenum">
              <a:rPr lang="en-US"/>
              <a:pPr>
                <a:defRPr/>
              </a:pPr>
              <a:t>‹#›</a:t>
            </a:fld>
            <a:endParaRPr lang="en-US"/>
          </a:p>
        </p:txBody>
      </p:sp>
    </p:spTree>
    <p:extLst>
      <p:ext uri="{BB962C8B-B14F-4D97-AF65-F5344CB8AC3E}">
        <p14:creationId xmlns:p14="http://schemas.microsoft.com/office/powerpoint/2010/main" val="17752000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fld id="{3B4B0FE2-7B5A-884A-8D74-6477543280BC}" type="slidenum">
              <a:rPr lang="en-US"/>
              <a:pPr>
                <a:defRPr/>
              </a:pPr>
              <a:t>‹#›</a:t>
            </a:fld>
            <a:endParaRPr lang="en-US"/>
          </a:p>
        </p:txBody>
      </p:sp>
    </p:spTree>
    <p:extLst>
      <p:ext uri="{BB962C8B-B14F-4D97-AF65-F5344CB8AC3E}">
        <p14:creationId xmlns:p14="http://schemas.microsoft.com/office/powerpoint/2010/main" val="9278553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2</a:t>
            </a:fld>
            <a:endParaRPr lang="en-US"/>
          </a:p>
        </p:txBody>
      </p:sp>
    </p:spTree>
    <p:extLst>
      <p:ext uri="{BB962C8B-B14F-4D97-AF65-F5344CB8AC3E}">
        <p14:creationId xmlns:p14="http://schemas.microsoft.com/office/powerpoint/2010/main" val="3871049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0038003-AD85-B040-A8F1-9F6161A014B6}" type="slidenum">
              <a:rPr lang="en-US" sz="1200">
                <a:solidFill>
                  <a:prstClr val="black"/>
                </a:solidFill>
              </a:rPr>
              <a:pPr/>
              <a:t>48</a:t>
            </a:fld>
            <a:endParaRPr lang="en-US" sz="1200">
              <a:solidFill>
                <a:prstClr val="black"/>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3EF96ADA-4DEC-AC49-82AB-7F1A37EE5D55}" type="slidenum">
              <a:rPr lang="en-US" sz="1200">
                <a:solidFill>
                  <a:prstClr val="black"/>
                </a:solidFill>
              </a:rPr>
              <a:pPr/>
              <a:t>49</a:t>
            </a:fld>
            <a:endParaRPr lang="en-US" sz="1200">
              <a:solidFill>
                <a:prstClr val="black"/>
              </a:solidFill>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4CC8399-122A-BB4A-A6A4-9D28C54FB8F6}" type="slidenum">
              <a:rPr lang="en-US" sz="1200">
                <a:solidFill>
                  <a:prstClr val="black"/>
                </a:solidFill>
              </a:rPr>
              <a:pPr/>
              <a:t>50</a:t>
            </a:fld>
            <a:endParaRPr lang="en-US" sz="1200">
              <a:solidFill>
                <a:prstClr val="black"/>
              </a:solidFill>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36934A7-0343-664C-8D79-52B11FF1B948}" type="slidenum">
              <a:rPr lang="en-US" sz="1200">
                <a:solidFill>
                  <a:prstClr val="black"/>
                </a:solidFill>
              </a:rPr>
              <a:pPr/>
              <a:t>51</a:t>
            </a:fld>
            <a:endParaRPr lang="en-US" sz="1200">
              <a:solidFill>
                <a:prstClr val="black"/>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754CC83A-638E-E543-910B-D052BDCC0948}" type="slidenum">
              <a:rPr lang="en-US" sz="1200">
                <a:solidFill>
                  <a:prstClr val="black"/>
                </a:solidFill>
              </a:rPr>
              <a:pPr/>
              <a:t>52</a:t>
            </a:fld>
            <a:endParaRPr lang="en-US" sz="1200">
              <a:solidFill>
                <a:prstClr val="black"/>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5C772373-75BF-0B4D-90F2-58F238A369FB}" type="slidenum">
              <a:rPr lang="en-US" sz="1200">
                <a:solidFill>
                  <a:prstClr val="black"/>
                </a:solidFill>
              </a:rPr>
              <a:pPr/>
              <a:t>53</a:t>
            </a:fld>
            <a:endParaRPr lang="en-US" sz="1200">
              <a:solidFill>
                <a:prstClr val="black"/>
              </a:solidFill>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55</a:t>
            </a:fld>
            <a:endParaRPr lang="en-US">
              <a:solidFill>
                <a:prstClr val="black"/>
              </a:solidFill>
              <a:latin typeface="Calibri"/>
            </a:endParaRPr>
          </a:p>
        </p:txBody>
      </p:sp>
    </p:spTree>
    <p:extLst>
      <p:ext uri="{BB962C8B-B14F-4D97-AF65-F5344CB8AC3E}">
        <p14:creationId xmlns:p14="http://schemas.microsoft.com/office/powerpoint/2010/main" val="237409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56</a:t>
            </a:fld>
            <a:endParaRPr lang="en-US">
              <a:solidFill>
                <a:prstClr val="black"/>
              </a:solidFill>
              <a:latin typeface="Calibri"/>
            </a:endParaRPr>
          </a:p>
        </p:txBody>
      </p:sp>
    </p:spTree>
    <p:extLst>
      <p:ext uri="{BB962C8B-B14F-4D97-AF65-F5344CB8AC3E}">
        <p14:creationId xmlns:p14="http://schemas.microsoft.com/office/powerpoint/2010/main" val="2801057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s11f03.eps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57</a:t>
            </a:fld>
            <a:endParaRPr lang="en-US">
              <a:solidFill>
                <a:prstClr val="black"/>
              </a:solidFill>
              <a:latin typeface="Calibri"/>
            </a:endParaRPr>
          </a:p>
        </p:txBody>
      </p:sp>
    </p:spTree>
    <p:extLst>
      <p:ext uri="{BB962C8B-B14F-4D97-AF65-F5344CB8AC3E}">
        <p14:creationId xmlns:p14="http://schemas.microsoft.com/office/powerpoint/2010/main" val="3790181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58</a:t>
            </a:fld>
            <a:endParaRPr lang="en-US">
              <a:solidFill>
                <a:prstClr val="black"/>
              </a:solidFill>
              <a:latin typeface="Calibri"/>
            </a:endParaRPr>
          </a:p>
        </p:txBody>
      </p:sp>
    </p:spTree>
    <p:extLst>
      <p:ext uri="{BB962C8B-B14F-4D97-AF65-F5344CB8AC3E}">
        <p14:creationId xmlns:p14="http://schemas.microsoft.com/office/powerpoint/2010/main" val="396794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765518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59</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s11f07.eps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60</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s11f08.eps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61</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s11f09.eps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62</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s11f010.eps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64</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65</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s11f13.eps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66</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67</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s11f15.eps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68</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32</a:t>
            </a:fld>
            <a:endParaRPr lang="en-US">
              <a:solidFill>
                <a:prstClr val="black"/>
              </a:solidFill>
              <a:latin typeface="Calibri"/>
            </a:endParaRPr>
          </a:p>
        </p:txBody>
      </p:sp>
    </p:spTree>
    <p:extLst>
      <p:ext uri="{BB962C8B-B14F-4D97-AF65-F5344CB8AC3E}">
        <p14:creationId xmlns:p14="http://schemas.microsoft.com/office/powerpoint/2010/main" val="765518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69</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s11f17.eps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70</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s11f18.eps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71</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s11f19.eps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72</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s11f20.eps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73</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74</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s11f22.eps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75</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s11f23.eps</a:t>
            </a:r>
          </a:p>
          <a:p>
            <a:r>
              <a:rPr lang="en-US" dirty="0" smtClean="0"/>
              <a:t>Prepare</a:t>
            </a:r>
            <a:r>
              <a:rPr lang="en-US" baseline="0" dirty="0" smtClean="0"/>
              <a:t> the audience for the next slide. We are going to expand the left marginal at the expense of the other two. The content is the same.</a:t>
            </a:r>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76</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s11f24.eps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77</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s11f25.eps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78</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B702A5B-7B87-BC43-BC43-A1CA6AFBA4B0}" type="slidenum">
              <a:rPr lang="en-US" sz="1200">
                <a:solidFill>
                  <a:prstClr val="black"/>
                </a:solidFill>
              </a:rPr>
              <a:pPr/>
              <a:t>41</a:t>
            </a:fld>
            <a:endParaRPr lang="en-US" sz="1200">
              <a:solidFill>
                <a:prstClr val="black"/>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79</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s11f26.eps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80</a:t>
            </a:fld>
            <a:endParaRPr lang="en-US">
              <a:solidFill>
                <a:prstClr val="black"/>
              </a:solidFill>
              <a:latin typeface="Calibri"/>
            </a:endParaRPr>
          </a:p>
        </p:txBody>
      </p:sp>
    </p:spTree>
    <p:extLst>
      <p:ext uri="{BB962C8B-B14F-4D97-AF65-F5344CB8AC3E}">
        <p14:creationId xmlns:p14="http://schemas.microsoft.com/office/powerpoint/2010/main" val="1014780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99</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100</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101</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4B0FE2-7B5A-884A-8D74-6477543280BC}" type="slidenum">
              <a:rPr lang="en-US" smtClean="0"/>
              <a:pPr>
                <a:defRPr/>
              </a:pPr>
              <a:t>102</a:t>
            </a:fld>
            <a:endParaRPr lang="en-US"/>
          </a:p>
        </p:txBody>
      </p:sp>
    </p:spTree>
    <p:extLst>
      <p:ext uri="{BB962C8B-B14F-4D97-AF65-F5344CB8AC3E}">
        <p14:creationId xmlns:p14="http://schemas.microsoft.com/office/powerpoint/2010/main" val="4243719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105</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106</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107</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109</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E3F5B441-3F1B-044C-8456-4E68B106FACB}" type="slidenum">
              <a:rPr lang="en-US" sz="1200">
                <a:solidFill>
                  <a:prstClr val="black"/>
                </a:solidFill>
              </a:rPr>
              <a:pPr/>
              <a:t>42</a:t>
            </a:fld>
            <a:endParaRPr lang="en-US" sz="1200">
              <a:solidFill>
                <a:prstClr val="black"/>
              </a:solidFill>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110</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111</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112</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113</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114</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639E2E40-AB31-8C43-9558-28D8CF9E099A}" type="slidenum">
              <a:rPr lang="en-US"/>
              <a:pPr/>
              <a:t>115</a:t>
            </a:fld>
            <a:endParaRPr lang="en-US"/>
          </a:p>
        </p:txBody>
      </p:sp>
      <p:sp>
        <p:nvSpPr>
          <p:cNvPr id="24579" name="Rectangle 1026"/>
          <p:cNvSpPr>
            <a:spLocks noGrp="1" noRot="1" noChangeAspect="1" noChangeArrowheads="1"/>
          </p:cNvSpPr>
          <p:nvPr>
            <p:ph type="sldImg"/>
          </p:nvPr>
        </p:nvSpPr>
        <p:spPr>
          <a:xfrm>
            <a:off x="1130300" y="674688"/>
            <a:ext cx="4598988" cy="3448050"/>
          </a:xfrm>
          <a:solidFill>
            <a:srgbClr val="FFFFFF"/>
          </a:solidFill>
          <a:ln/>
        </p:spPr>
      </p:sp>
      <p:sp>
        <p:nvSpPr>
          <p:cNvPr id="24580" name="Rectangle 1027"/>
          <p:cNvSpPr>
            <a:spLocks noGrp="1" noChangeArrowheads="1"/>
          </p:cNvSpPr>
          <p:nvPr>
            <p:ph type="body" idx="1"/>
          </p:nvPr>
        </p:nvSpPr>
        <p:spPr>
          <a:xfrm>
            <a:off x="893764" y="4346681"/>
            <a:ext cx="5070475" cy="4122152"/>
          </a:xfrm>
          <a:solidFill>
            <a:srgbClr val="FFFFFF"/>
          </a:solidFill>
          <a:ln>
            <a:solidFill>
              <a:srgbClr val="000000"/>
            </a:solidFill>
          </a:ln>
        </p:spPr>
        <p:txBody>
          <a:bodyPr lIns="89931" tIns="44966" rIns="89931" bIns="44966"/>
          <a:lstStyle/>
          <a:p>
            <a:endParaRPr lang="en-US">
              <a:latin typeface="Arial" charset="0"/>
              <a:ea typeface="ＭＳ Ｐゴシック" charset="-128"/>
              <a:cs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want to evaluate the chemical data </a:t>
            </a:r>
            <a:r>
              <a:rPr lang="en-US" dirty="0" err="1" smtClean="0"/>
              <a:t>assimailtion</a:t>
            </a:r>
            <a:r>
              <a:rPr lang="en-US" dirty="0" smtClean="0"/>
              <a:t> system.</a:t>
            </a:r>
          </a:p>
          <a:p>
            <a:r>
              <a:rPr lang="en-US" dirty="0" smtClean="0"/>
              <a:t>As CO</a:t>
            </a:r>
            <a:r>
              <a:rPr lang="en-US" baseline="0" dirty="0" smtClean="0"/>
              <a:t> observation we have used MOPITT CO on terra that </a:t>
            </a:r>
            <a:r>
              <a:rPr lang="en-US" baseline="0" dirty="0" err="1" smtClean="0"/>
              <a:t>retrive</a:t>
            </a:r>
            <a:r>
              <a:rPr lang="en-US" baseline="0" dirty="0" smtClean="0"/>
              <a:t> a troposphere profile</a:t>
            </a:r>
          </a:p>
          <a:p>
            <a:r>
              <a:rPr lang="en-US" baseline="0" dirty="0" smtClean="0"/>
              <a:t>It covers the globe in 4 days</a:t>
            </a:r>
          </a:p>
          <a:p>
            <a:r>
              <a:rPr lang="en-US" baseline="0" dirty="0" smtClean="0"/>
              <a:t>On the other hand we have also assimilated </a:t>
            </a:r>
            <a:r>
              <a:rPr lang="en-US" baseline="0" dirty="0" err="1" smtClean="0"/>
              <a:t>iasi</a:t>
            </a:r>
            <a:r>
              <a:rPr lang="en-US" baseline="0" dirty="0" smtClean="0"/>
              <a:t> CO, on </a:t>
            </a:r>
            <a:r>
              <a:rPr lang="en-US" baseline="0" dirty="0" err="1" smtClean="0"/>
              <a:t>metopa</a:t>
            </a:r>
            <a:endParaRPr lang="en-US" baseline="0" dirty="0" smtClean="0"/>
          </a:p>
          <a:p>
            <a:r>
              <a:rPr lang="en-US" baseline="0" dirty="0" smtClean="0"/>
              <a:t>Iasi has a larger swath and covers the globe in 1 day</a:t>
            </a:r>
          </a:p>
          <a:p>
            <a:r>
              <a:rPr lang="en-US" baseline="0" dirty="0" smtClean="0"/>
              <a:t>This is not a multispectral instrument then it has less sensitivity in the lowermost troposphere over land</a:t>
            </a:r>
            <a:endParaRPr lang="en-US" dirty="0"/>
          </a:p>
        </p:txBody>
      </p:sp>
      <p:sp>
        <p:nvSpPr>
          <p:cNvPr id="4" name="Slide Number Placeholder 3"/>
          <p:cNvSpPr>
            <a:spLocks noGrp="1"/>
          </p:cNvSpPr>
          <p:nvPr>
            <p:ph type="sldNum" sz="quarter" idx="10"/>
          </p:nvPr>
        </p:nvSpPr>
        <p:spPr/>
        <p:txBody>
          <a:bodyPr/>
          <a:lstStyle/>
          <a:p>
            <a:fld id="{C326BC6D-FCF0-1C40-92E6-292629786AE1}" type="slidenum">
              <a:rPr lang="en-US" smtClean="0">
                <a:solidFill>
                  <a:prstClr val="black"/>
                </a:solidFill>
                <a:latin typeface="Calibri"/>
              </a:rPr>
              <a:pPr/>
              <a:t>128</a:t>
            </a:fld>
            <a:endParaRPr lang="en-US">
              <a:solidFill>
                <a:prstClr val="black"/>
              </a:solidFill>
              <a:latin typeface="Calibri"/>
            </a:endParaRPr>
          </a:p>
        </p:txBody>
      </p:sp>
    </p:spTree>
    <p:extLst>
      <p:ext uri="{BB962C8B-B14F-4D97-AF65-F5344CB8AC3E}">
        <p14:creationId xmlns:p14="http://schemas.microsoft.com/office/powerpoint/2010/main" val="36956897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perform</a:t>
            </a:r>
            <a:r>
              <a:rPr lang="en-US" baseline="0" dirty="0" smtClean="0"/>
              <a:t> 4 experiments</a:t>
            </a:r>
          </a:p>
          <a:p>
            <a:r>
              <a:rPr lang="en-US" baseline="0" dirty="0" smtClean="0"/>
              <a:t>A control run with only meteorology assimilated</a:t>
            </a:r>
          </a:p>
          <a:p>
            <a:r>
              <a:rPr lang="en-US" baseline="0" dirty="0" smtClean="0"/>
              <a:t>A </a:t>
            </a:r>
            <a:r>
              <a:rPr lang="en-US" baseline="0" dirty="0" err="1" smtClean="0"/>
              <a:t>mopitt</a:t>
            </a:r>
            <a:r>
              <a:rPr lang="en-US" baseline="0" dirty="0" smtClean="0"/>
              <a:t> run where we add </a:t>
            </a:r>
            <a:r>
              <a:rPr lang="en-US" baseline="0" dirty="0" err="1" smtClean="0"/>
              <a:t>mopitt</a:t>
            </a:r>
            <a:r>
              <a:rPr lang="en-US" baseline="0" dirty="0" smtClean="0"/>
              <a:t> </a:t>
            </a:r>
            <a:r>
              <a:rPr lang="en-US" baseline="0" dirty="0" err="1" smtClean="0"/>
              <a:t>assimialtion</a:t>
            </a:r>
            <a:r>
              <a:rPr lang="en-US" baseline="0" dirty="0" smtClean="0"/>
              <a:t> </a:t>
            </a:r>
          </a:p>
          <a:p>
            <a:r>
              <a:rPr lang="en-US" baseline="0" dirty="0" smtClean="0"/>
              <a:t>A </a:t>
            </a:r>
            <a:r>
              <a:rPr lang="en-US" baseline="0" dirty="0" err="1" smtClean="0"/>
              <a:t>iasi</a:t>
            </a:r>
            <a:r>
              <a:rPr lang="en-US" baseline="0" dirty="0" smtClean="0"/>
              <a:t> run where we add </a:t>
            </a:r>
            <a:r>
              <a:rPr lang="en-US" baseline="0" dirty="0" err="1" smtClean="0"/>
              <a:t>iasi</a:t>
            </a:r>
            <a:r>
              <a:rPr lang="en-US" baseline="0" dirty="0" smtClean="0"/>
              <a:t> </a:t>
            </a:r>
            <a:r>
              <a:rPr lang="en-US" baseline="0" dirty="0" err="1" smtClean="0"/>
              <a:t>assimialtion</a:t>
            </a:r>
            <a:endParaRPr lang="en-US" baseline="0" dirty="0" smtClean="0"/>
          </a:p>
          <a:p>
            <a:r>
              <a:rPr lang="en-US" baseline="0" dirty="0" smtClean="0"/>
              <a:t>And also a combined run</a:t>
            </a:r>
          </a:p>
          <a:p>
            <a:endParaRPr lang="en-US" baseline="0" dirty="0" smtClean="0"/>
          </a:p>
          <a:p>
            <a:r>
              <a:rPr lang="en-US" baseline="0" dirty="0" smtClean="0"/>
              <a:t>CO assimilation globally increases CO. the effect of </a:t>
            </a:r>
            <a:r>
              <a:rPr lang="en-US" baseline="0" dirty="0" err="1" smtClean="0"/>
              <a:t>mopitt</a:t>
            </a:r>
            <a:r>
              <a:rPr lang="en-US" baseline="0" dirty="0" smtClean="0"/>
              <a:t> Is lower than the effect of </a:t>
            </a:r>
            <a:r>
              <a:rPr lang="en-US" baseline="0" dirty="0" err="1" smtClean="0"/>
              <a:t>iasi</a:t>
            </a:r>
            <a:r>
              <a:rPr lang="en-US" baseline="0" dirty="0" smtClean="0"/>
              <a:t> and that could easily be explained by the denser data coverage of </a:t>
            </a:r>
            <a:r>
              <a:rPr lang="en-US" baseline="0" dirty="0" err="1" smtClean="0"/>
              <a:t>iasi</a:t>
            </a:r>
            <a:r>
              <a:rPr lang="en-US" baseline="0" dirty="0" smtClean="0"/>
              <a:t>.</a:t>
            </a:r>
          </a:p>
          <a:p>
            <a:r>
              <a:rPr lang="en-US" baseline="0" dirty="0" smtClean="0"/>
              <a:t>When the two instruments are </a:t>
            </a:r>
            <a:r>
              <a:rPr lang="en-US" baseline="0" dirty="0" err="1" smtClean="0"/>
              <a:t>asimialted</a:t>
            </a:r>
            <a:r>
              <a:rPr lang="en-US" baseline="0" dirty="0" smtClean="0"/>
              <a:t>, the combined run look very similar to the </a:t>
            </a:r>
            <a:r>
              <a:rPr lang="en-US" baseline="0" dirty="0" err="1" smtClean="0"/>
              <a:t>iasi</a:t>
            </a:r>
            <a:r>
              <a:rPr lang="en-US" baseline="0" dirty="0" smtClean="0"/>
              <a:t> run.</a:t>
            </a:r>
            <a:endParaRPr lang="en-US" dirty="0"/>
          </a:p>
        </p:txBody>
      </p:sp>
      <p:sp>
        <p:nvSpPr>
          <p:cNvPr id="4" name="Slide Number Placeholder 3"/>
          <p:cNvSpPr>
            <a:spLocks noGrp="1"/>
          </p:cNvSpPr>
          <p:nvPr>
            <p:ph type="sldNum" sz="quarter" idx="10"/>
          </p:nvPr>
        </p:nvSpPr>
        <p:spPr/>
        <p:txBody>
          <a:bodyPr/>
          <a:lstStyle/>
          <a:p>
            <a:fld id="{C326BC6D-FCF0-1C40-92E6-292629786AE1}" type="slidenum">
              <a:rPr lang="en-US" smtClean="0">
                <a:solidFill>
                  <a:prstClr val="black"/>
                </a:solidFill>
                <a:latin typeface="Calibri"/>
              </a:rPr>
              <a:pPr/>
              <a:t>129</a:t>
            </a:fld>
            <a:endParaRPr lang="en-US">
              <a:solidFill>
                <a:prstClr val="black"/>
              </a:solidFill>
              <a:latin typeface="Calibri"/>
            </a:endParaRPr>
          </a:p>
        </p:txBody>
      </p:sp>
    </p:spTree>
    <p:extLst>
      <p:ext uri="{BB962C8B-B14F-4D97-AF65-F5344CB8AC3E}">
        <p14:creationId xmlns:p14="http://schemas.microsoft.com/office/powerpoint/2010/main" val="27553361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130</a:t>
            </a:fld>
            <a:endParaRPr lang="en-US">
              <a:solidFill>
                <a:prstClr val="black"/>
              </a:solidFill>
              <a:latin typeface="Calibri"/>
            </a:endParaRPr>
          </a:p>
        </p:txBody>
      </p:sp>
    </p:spTree>
    <p:extLst>
      <p:ext uri="{BB962C8B-B14F-4D97-AF65-F5344CB8AC3E}">
        <p14:creationId xmlns:p14="http://schemas.microsoft.com/office/powerpoint/2010/main" val="765518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131</a:t>
            </a:fld>
            <a:endParaRPr lang="en-US">
              <a:solidFill>
                <a:prstClr val="black"/>
              </a:solidFill>
              <a:latin typeface="Calibri"/>
            </a:endParaRPr>
          </a:p>
        </p:txBody>
      </p:sp>
    </p:spTree>
    <p:extLst>
      <p:ext uri="{BB962C8B-B14F-4D97-AF65-F5344CB8AC3E}">
        <p14:creationId xmlns:p14="http://schemas.microsoft.com/office/powerpoint/2010/main" val="765518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D453DD11-7839-FD46-A708-6ECABD892955}" type="slidenum">
              <a:rPr lang="en-US" sz="1200">
                <a:solidFill>
                  <a:prstClr val="black"/>
                </a:solidFill>
              </a:rPr>
              <a:pPr/>
              <a:t>43</a:t>
            </a:fld>
            <a:endParaRPr lang="en-US" sz="1200">
              <a:solidFill>
                <a:prstClr val="black"/>
              </a:solidFill>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132</a:t>
            </a:fld>
            <a:endParaRPr lang="en-US">
              <a:solidFill>
                <a:prstClr val="black"/>
              </a:solidFill>
              <a:latin typeface="Calibri"/>
            </a:endParaRPr>
          </a:p>
        </p:txBody>
      </p:sp>
    </p:spTree>
    <p:extLst>
      <p:ext uri="{BB962C8B-B14F-4D97-AF65-F5344CB8AC3E}">
        <p14:creationId xmlns:p14="http://schemas.microsoft.com/office/powerpoint/2010/main" val="7655186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133</a:t>
            </a:fld>
            <a:endParaRPr lang="en-US">
              <a:solidFill>
                <a:prstClr val="black"/>
              </a:solidFill>
              <a:latin typeface="Calibri"/>
            </a:endParaRPr>
          </a:p>
        </p:txBody>
      </p:sp>
    </p:spTree>
    <p:extLst>
      <p:ext uri="{BB962C8B-B14F-4D97-AF65-F5344CB8AC3E}">
        <p14:creationId xmlns:p14="http://schemas.microsoft.com/office/powerpoint/2010/main" val="7655186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134</a:t>
            </a:fld>
            <a:endParaRPr lang="en-US">
              <a:solidFill>
                <a:prstClr val="black"/>
              </a:solidFill>
              <a:latin typeface="Calibri"/>
            </a:endParaRPr>
          </a:p>
        </p:txBody>
      </p:sp>
    </p:spTree>
    <p:extLst>
      <p:ext uri="{BB962C8B-B14F-4D97-AF65-F5344CB8AC3E}">
        <p14:creationId xmlns:p14="http://schemas.microsoft.com/office/powerpoint/2010/main" val="7655186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s01f01.eps</a:t>
            </a:r>
            <a:endParaRPr lang="en-US" dirty="0"/>
          </a:p>
        </p:txBody>
      </p:sp>
      <p:sp>
        <p:nvSpPr>
          <p:cNvPr id="4" name="Slide Number Placeholder 3"/>
          <p:cNvSpPr>
            <a:spLocks noGrp="1"/>
          </p:cNvSpPr>
          <p:nvPr>
            <p:ph type="sldNum" sz="quarter" idx="10"/>
          </p:nvPr>
        </p:nvSpPr>
        <p:spPr/>
        <p:txBody>
          <a:bodyPr/>
          <a:lstStyle/>
          <a:p>
            <a:fld id="{A03DAA16-6D1C-3F42-9585-06915C45B65E}" type="slidenum">
              <a:rPr lang="en-US" smtClean="0">
                <a:solidFill>
                  <a:prstClr val="black"/>
                </a:solidFill>
                <a:latin typeface="Calibri"/>
              </a:rPr>
              <a:pPr/>
              <a:t>135</a:t>
            </a:fld>
            <a:endParaRPr lang="en-US">
              <a:solidFill>
                <a:prstClr val="black"/>
              </a:solidFill>
              <a:latin typeface="Calibri"/>
            </a:endParaRPr>
          </a:p>
        </p:txBody>
      </p:sp>
    </p:spTree>
    <p:extLst>
      <p:ext uri="{BB962C8B-B14F-4D97-AF65-F5344CB8AC3E}">
        <p14:creationId xmlns:p14="http://schemas.microsoft.com/office/powerpoint/2010/main" val="765518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683C666-CC78-C246-A077-FC681FCC33AC}" type="slidenum">
              <a:rPr lang="en-US" sz="1200">
                <a:solidFill>
                  <a:prstClr val="black"/>
                </a:solidFill>
              </a:rPr>
              <a:pPr/>
              <a:t>44</a:t>
            </a:fld>
            <a:endParaRPr lang="en-US" sz="1200">
              <a:solidFill>
                <a:prstClr val="black"/>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488B23EE-7286-3840-9709-99993A641854}" type="slidenum">
              <a:rPr lang="en-US" sz="1200">
                <a:solidFill>
                  <a:prstClr val="black"/>
                </a:solidFill>
              </a:rPr>
              <a:pPr/>
              <a:t>45</a:t>
            </a:fld>
            <a:endParaRPr lang="en-US" sz="1200">
              <a:solidFill>
                <a:prstClr val="black"/>
              </a:solidFill>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72EECA00-6865-BC4A-B49E-61760477E631}" type="slidenum">
              <a:rPr lang="en-US" sz="1200">
                <a:solidFill>
                  <a:prstClr val="black"/>
                </a:solidFill>
              </a:rPr>
              <a:pPr/>
              <a:t>47</a:t>
            </a:fld>
            <a:endParaRPr lang="en-US" sz="1200">
              <a:solidFill>
                <a:prstClr val="black"/>
              </a:solidFill>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1"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2484400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262778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atin typeface="Arial"/>
                <a:cs typeface="Arial"/>
              </a:defRPr>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University at Albany, 22 Oct. 2015</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University at Albany, 22 Oct. 2015</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500162"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50016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University at Albany, 22 Oct. 2015</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University at Albany, 22 Oct. 2015</a:t>
            </a:r>
            <a:endParaRPr lang="en-US" dirty="0">
              <a:solidFill>
                <a:srgbClr val="000000"/>
              </a:solidFill>
              <a:latin typeface="Calibri"/>
              <a:ea typeface="ＭＳ Ｐゴシック"/>
              <a:cs typeface="ＭＳ Ｐゴシック"/>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858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4"/>
          <p:cNvSpPr>
            <a:spLocks noGrp="1"/>
          </p:cNvSpPr>
          <p:nvPr>
            <p:ph type="ftr" sz="quarter" idx="10"/>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University at Albany, 22 Oct. 2015</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165269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fr-FR"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53367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5269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fr-FR"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3593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81353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4229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58434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35669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fr-F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41334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F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03233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99884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fr-F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075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8" descr="DARTspaghettiSquare"/>
          <p:cNvPicPr>
            <a:picLocks noChangeAspect="1" noChangeArrowheads="1"/>
          </p:cNvPicPr>
          <p:nvPr userDrawn="1"/>
        </p:nvPicPr>
        <p:blipFill>
          <a:blip r:embed="rId2"/>
          <a:srcRect/>
          <a:stretch>
            <a:fillRect/>
          </a:stretch>
        </p:blipFill>
        <p:spPr bwMode="auto">
          <a:xfrm>
            <a:off x="5015517" y="3988206"/>
            <a:ext cx="2989263" cy="1830388"/>
          </a:xfrm>
          <a:prstGeom prst="rect">
            <a:avLst/>
          </a:prstGeom>
          <a:noFill/>
          <a:ln w="9525">
            <a:noFill/>
            <a:miter lim="800000"/>
            <a:headEnd/>
            <a:tailEnd/>
          </a:ln>
        </p:spPr>
      </p:pic>
      <p:pic>
        <p:nvPicPr>
          <p:cNvPr id="15" name="Picture 9" descr="visitus914"/>
          <p:cNvPicPr>
            <a:picLocks noChangeAspect="1" noChangeArrowheads="1"/>
          </p:cNvPicPr>
          <p:nvPr userDrawn="1"/>
        </p:nvPicPr>
        <p:blipFill>
          <a:blip r:embed="rId3"/>
          <a:srcRect/>
          <a:stretch>
            <a:fillRect/>
          </a:stretch>
        </p:blipFill>
        <p:spPr bwMode="auto">
          <a:xfrm>
            <a:off x="1117146" y="3994557"/>
            <a:ext cx="2770188" cy="1824037"/>
          </a:xfrm>
          <a:prstGeom prst="rect">
            <a:avLst/>
          </a:prstGeom>
          <a:noFill/>
          <a:ln w="9525">
            <a:noFill/>
            <a:miter lim="800000"/>
            <a:headEnd/>
            <a:tailEnd/>
          </a:ln>
        </p:spPr>
      </p:pic>
      <p:sp>
        <p:nvSpPr>
          <p:cNvPr id="16" name="Title 5"/>
          <p:cNvSpPr>
            <a:spLocks noGrp="1"/>
          </p:cNvSpPr>
          <p:nvPr>
            <p:ph type="title"/>
          </p:nvPr>
        </p:nvSpPr>
        <p:spPr>
          <a:xfrm>
            <a:off x="0" y="2528662"/>
            <a:ext cx="9144000" cy="1143000"/>
          </a:xfrm>
        </p:spPr>
        <p:txBody>
          <a:bodyPr>
            <a:normAutofit fontScale="90000"/>
          </a:bodyPr>
          <a:lstStyle>
            <a:lvl1pPr>
              <a:defRPr sz="3200"/>
            </a:lvl1pPr>
          </a:lstStyle>
          <a:p>
            <a:endParaRPr lang="en-US" dirty="0"/>
          </a:p>
        </p:txBody>
      </p:sp>
      <p:sp>
        <p:nvSpPr>
          <p:cNvPr id="17" name="TextBox 16"/>
          <p:cNvSpPr txBox="1"/>
          <p:nvPr userDrawn="1"/>
        </p:nvSpPr>
        <p:spPr>
          <a:xfrm>
            <a:off x="622752" y="6224699"/>
            <a:ext cx="5288874" cy="553998"/>
          </a:xfrm>
          <a:prstGeom prst="rect">
            <a:avLst/>
          </a:prstGeom>
          <a:noFill/>
        </p:spPr>
        <p:txBody>
          <a:bodyPr wrap="square" rtlCol="0">
            <a:spAutoFit/>
          </a:bodyPr>
          <a:lstStyle/>
          <a:p>
            <a:pPr defTabSz="457200" eaLnBrk="1" fontAlgn="auto" hangingPunct="1">
              <a:spcBef>
                <a:spcPts val="0"/>
              </a:spcBef>
              <a:spcAft>
                <a:spcPts val="0"/>
              </a:spcAft>
            </a:pPr>
            <a:r>
              <a:rPr lang="en-US" sz="1000" dirty="0" smtClean="0">
                <a:solidFill>
                  <a:prstClr val="black"/>
                </a:solidFill>
                <a:latin typeface="Calibri"/>
                <a:ea typeface="+mn-ea"/>
                <a:cs typeface="+mn-cs"/>
              </a:rPr>
              <a:t>The </a:t>
            </a:r>
            <a:r>
              <a:rPr lang="en-US" sz="1000" dirty="0">
                <a:solidFill>
                  <a:prstClr val="black"/>
                </a:solidFill>
                <a:latin typeface="Calibri"/>
                <a:ea typeface="+mn-ea"/>
                <a:cs typeface="+mn-cs"/>
              </a:rPr>
              <a:t>National Center for Atmospheric Research is sponsored by the National Science Foundation. Any opinions, findings and conclusions or recommendations expressed in this publication are those of the author(s) and do not necessarily reflect the views of the National Science Foundation.</a:t>
            </a:r>
          </a:p>
        </p:txBody>
      </p:sp>
      <p:sp>
        <p:nvSpPr>
          <p:cNvPr id="18" name="TextBox 17"/>
          <p:cNvSpPr txBox="1"/>
          <p:nvPr userDrawn="1"/>
        </p:nvSpPr>
        <p:spPr>
          <a:xfrm>
            <a:off x="8114374" y="6010420"/>
            <a:ext cx="904139" cy="246221"/>
          </a:xfrm>
          <a:prstGeom prst="rect">
            <a:avLst/>
          </a:prstGeom>
          <a:noFill/>
        </p:spPr>
        <p:txBody>
          <a:bodyPr wrap="none" rtlCol="0">
            <a:spAutoFit/>
          </a:bodyPr>
          <a:lstStyle/>
          <a:p>
            <a:pPr defTabSz="457200" eaLnBrk="1" fontAlgn="auto" hangingPunct="1">
              <a:spcBef>
                <a:spcPts val="0"/>
              </a:spcBef>
              <a:spcAft>
                <a:spcPts val="0"/>
              </a:spcAft>
            </a:pPr>
            <a:r>
              <a:rPr lang="en-US" sz="1000" dirty="0">
                <a:solidFill>
                  <a:prstClr val="black"/>
                </a:solidFill>
                <a:latin typeface="Calibri"/>
                <a:ea typeface="+mn-ea"/>
                <a:cs typeface="+mn-cs"/>
              </a:rPr>
              <a:t> ©UCAR </a:t>
            </a:r>
            <a:r>
              <a:rPr lang="en-US" sz="1000" dirty="0" smtClean="0">
                <a:solidFill>
                  <a:prstClr val="black"/>
                </a:solidFill>
                <a:latin typeface="Calibri"/>
                <a:ea typeface="+mn-ea"/>
                <a:cs typeface="+mn-cs"/>
              </a:rPr>
              <a:t>2014</a:t>
            </a:r>
            <a:endParaRPr lang="en-US" sz="1000" dirty="0">
              <a:solidFill>
                <a:prstClr val="black"/>
              </a:solidFill>
              <a:latin typeface="Calibri"/>
              <a:ea typeface="+mn-ea"/>
              <a:cs typeface="+mn-cs"/>
            </a:endParaRPr>
          </a:p>
        </p:txBody>
      </p:sp>
      <p:pic>
        <p:nvPicPr>
          <p:cNvPr id="19" name="Picture 18" descr="DARTYellowWhite.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9734" y="332083"/>
            <a:ext cx="6344532" cy="1874520"/>
          </a:xfrm>
          <a:prstGeom prst="rect">
            <a:avLst/>
          </a:prstGeom>
        </p:spPr>
      </p:pic>
      <p:pic>
        <p:nvPicPr>
          <p:cNvPr id="20" name="Picture 7" descr="nsf1"/>
          <p:cNvPicPr>
            <a:picLocks noChangeAspect="1" noChangeArrowheads="1"/>
          </p:cNvPicPr>
          <p:nvPr userDrawn="1"/>
        </p:nvPicPr>
        <p:blipFill>
          <a:blip r:embed="rId5"/>
          <a:srcRect/>
          <a:stretch>
            <a:fillRect/>
          </a:stretch>
        </p:blipFill>
        <p:spPr bwMode="auto">
          <a:xfrm>
            <a:off x="101576" y="6222806"/>
            <a:ext cx="554444" cy="557784"/>
          </a:xfrm>
          <a:prstGeom prst="rect">
            <a:avLst/>
          </a:prstGeom>
          <a:noFill/>
          <a:ln w="9525">
            <a:noFill/>
            <a:miter lim="800000"/>
            <a:headEnd/>
            <a:tailEnd/>
          </a:ln>
        </p:spPr>
      </p:pic>
      <p:pic>
        <p:nvPicPr>
          <p:cNvPr id="21" name="Picture 20" descr="ncar_ucar_logo_text.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67682" y="6244656"/>
            <a:ext cx="2250831" cy="512064"/>
          </a:xfrm>
          <a:prstGeom prst="rect">
            <a:avLst/>
          </a:prstGeom>
        </p:spPr>
      </p:pic>
    </p:spTree>
    <p:extLst>
      <p:ext uri="{BB962C8B-B14F-4D97-AF65-F5344CB8AC3E}">
        <p14:creationId xmlns:p14="http://schemas.microsoft.com/office/powerpoint/2010/main" val="225770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vl1p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9"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235665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685800"/>
          </a:xfrm>
        </p:spPr>
        <p:txBody>
          <a:bodyPr/>
          <a:lstStyle>
            <a:lvl1pPr>
              <a:defRPr>
                <a:latin typeface="Arial"/>
                <a:cs typeface="Arial"/>
              </a:defRPr>
            </a:lvl1pPr>
          </a:lstStyle>
          <a:p>
            <a:r>
              <a:rPr lang="en-US" dirty="0" smtClean="0"/>
              <a:t>Click to edit Master title style</a:t>
            </a:r>
            <a:endParaRPr lang="en-US" dirty="0"/>
          </a:p>
        </p:txBody>
      </p:sp>
      <p:sp>
        <p:nvSpPr>
          <p:cNvPr id="7"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3202909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a:bodyPr>
          <a:lstStyle>
            <a:lvl1pPr>
              <a:defRPr sz="3600">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8"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146865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lstStyle>
            <a:lvl1pPr>
              <a:defRPr>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0" name="Footer Placeholder 6"/>
          <p:cNvSpPr>
            <a:spLocks noGrp="1"/>
          </p:cNvSpPr>
          <p:nvPr>
            <p:ph type="ftr" sz="quarter" idx="10"/>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4179323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0" y="-1"/>
            <a:ext cx="9144000" cy="685801"/>
          </a:xfrm>
        </p:spPr>
        <p:txBody>
          <a:bodyPr>
            <a:noAutofit/>
          </a:bodyPr>
          <a:lstStyle>
            <a:lvl1pPr>
              <a:defRPr sz="3600">
                <a:latin typeface="Arial"/>
                <a:cs typeface="Arial"/>
              </a:defRPr>
            </a:lvl1pPr>
          </a:lstStyle>
          <a:p>
            <a:r>
              <a:rPr lang="en-US" dirty="0" smtClean="0"/>
              <a:t>Click to edit Master title style</a:t>
            </a:r>
            <a:endParaRPr lang="en-US" dirty="0"/>
          </a:p>
        </p:txBody>
      </p:sp>
      <p:sp>
        <p:nvSpPr>
          <p:cNvPr id="9"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10"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39266590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5.xml"/><Relationship Id="rId7" Type="http://schemas.openxmlformats.org/officeDocument/2006/relationships/image" Target="../media/image4.jpeg"/><Relationship Id="rId8" Type="http://schemas.openxmlformats.org/officeDocument/2006/relationships/image" Target="../media/image6.jpeg"/><Relationship Id="rId9"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theme" Target="../theme/theme6.xml"/><Relationship Id="rId13" Type="http://schemas.openxmlformats.org/officeDocument/2006/relationships/image" Target="../media/image8.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7"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cSld>
  <p:clrMap bg1="lt1" tx1="dk1" bg2="lt2" tx2="dk2" accent1="accent1" accent2="accent2" accent3="accent3" accent4="accent4" accent5="accent5" accent6="accent6" hlink="hlink" folHlink="folHlink"/>
  <p:sldLayoutIdLst>
    <p:sldLayoutId id="2147483926" r:id="rId1"/>
    <p:sldLayoutId id="2147483929" r:id="rId2"/>
  </p:sldLayoutIdLst>
  <p:hf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2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0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20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20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73" r:id="rId3"/>
    <p:sldLayoutId id="2147483974" r:id="rId4"/>
    <p:sldLayoutId id="2147483975" r:id="rId5"/>
    <p:sldLayoutId id="2147483976" r:id="rId6"/>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1" y="0"/>
            <a:ext cx="9144000" cy="685800"/>
          </a:xfrm>
          <a:prstGeom prst="rect">
            <a:avLst/>
          </a:prstGeom>
          <a:solidFill>
            <a:srgbClr val="3366FF"/>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8229600" y="6492875"/>
            <a:ext cx="914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err="1" smtClean="0"/>
              <a:t>pg</a:t>
            </a:r>
            <a:r>
              <a:rPr lang="en-US" dirty="0" smtClean="0"/>
              <a:t> </a:t>
            </a:r>
            <a:fld id="{1DCE4C99-821D-0A43-B0D2-0BA6C4E4E578}" type="slidenum">
              <a:rPr lang="en-US" smtClean="0"/>
              <a:pPr/>
              <a:t>‹#›</a:t>
            </a:fld>
            <a:endParaRPr lang="en-US" dirty="0"/>
          </a:p>
        </p:txBody>
      </p:sp>
      <p:sp>
        <p:nvSpPr>
          <p:cNvPr id="6" name="Footer Placeholder 6"/>
          <p:cNvSpPr>
            <a:spLocks noGrp="1"/>
          </p:cNvSpPr>
          <p:nvPr>
            <p:ph type="ftr" sz="quarter" idx="3"/>
          </p:nvPr>
        </p:nvSpPr>
        <p:spPr>
          <a:xfrm>
            <a:off x="4419600" y="6492875"/>
            <a:ext cx="38100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University at Albany, 22 Oct. 2015</a:t>
            </a:r>
            <a:endParaRPr lang="en-US" dirty="0"/>
          </a:p>
        </p:txBody>
      </p:sp>
    </p:spTree>
    <p:extLst>
      <p:ext uri="{BB962C8B-B14F-4D97-AF65-F5344CB8AC3E}">
        <p14:creationId xmlns:p14="http://schemas.microsoft.com/office/powerpoint/2010/main" val="741956348"/>
      </p:ext>
    </p:extLst>
  </p:cSld>
  <p:clrMap bg1="lt1" tx1="dk1" bg2="lt2" tx2="dk2" accent1="accent1" accent2="accent2" accent3="accent3" accent4="accent4" accent5="accent5" accent6="accent6" hlink="hlink" folHlink="folHlink"/>
  <p:sldLayoutIdLst>
    <p:sldLayoutId id="2147483972" r:id="rId1"/>
  </p:sldLayoutIdLst>
  <p:hf hdr="0" dt="0"/>
  <p:txStyles>
    <p:titleStyle>
      <a:lvl1pPr algn="ctr" defTabSz="457200" rtl="0" eaLnBrk="1" latinLnBrk="0" hangingPunct="1">
        <a:spcBef>
          <a:spcPct val="0"/>
        </a:spcBef>
        <a:buNone/>
        <a:defRPr sz="3600" kern="1200">
          <a:solidFill>
            <a:schemeClr val="bg1"/>
          </a:solidFill>
          <a:effectLst>
            <a:outerShdw blurRad="63500" dir="3600000" algn="tl" rotWithShape="0">
              <a:srgbClr val="000000">
                <a:alpha val="70000"/>
              </a:srgbClr>
            </a:outerShdw>
          </a:effectLst>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31" name="Picture 7" descr="nsf1"/>
          <p:cNvPicPr>
            <a:picLocks noChangeAspect="1" noChangeArrowheads="1"/>
          </p:cNvPicPr>
          <p:nvPr/>
        </p:nvPicPr>
        <p:blipFill>
          <a:blip r:embed="rId7"/>
          <a:srcRect/>
          <a:stretch>
            <a:fillRect/>
          </a:stretch>
        </p:blipFill>
        <p:spPr bwMode="auto">
          <a:xfrm>
            <a:off x="2057400" y="6248400"/>
            <a:ext cx="503238" cy="506413"/>
          </a:xfrm>
          <a:prstGeom prst="rect">
            <a:avLst/>
          </a:prstGeom>
          <a:noFill/>
          <a:ln w="9525">
            <a:noFill/>
            <a:miter lim="800000"/>
            <a:headEnd/>
            <a:tailEnd/>
          </a:ln>
        </p:spPr>
      </p:pic>
      <p:pic>
        <p:nvPicPr>
          <p:cNvPr id="1032" name="Picture 8" descr="ncar-logo-med"/>
          <p:cNvPicPr>
            <a:picLocks noChangeAspect="1" noChangeArrowheads="1"/>
          </p:cNvPicPr>
          <p:nvPr/>
        </p:nvPicPr>
        <p:blipFill>
          <a:blip r:embed="rId8"/>
          <a:srcRect/>
          <a:stretch>
            <a:fillRect/>
          </a:stretch>
        </p:blipFill>
        <p:spPr bwMode="auto">
          <a:xfrm>
            <a:off x="685800" y="6324600"/>
            <a:ext cx="1231900" cy="347663"/>
          </a:xfrm>
          <a:prstGeom prst="rect">
            <a:avLst/>
          </a:prstGeom>
          <a:noFill/>
          <a:ln w="9525">
            <a:noFill/>
            <a:miter lim="800000"/>
            <a:headEnd/>
            <a:tailEnd/>
          </a:ln>
        </p:spPr>
      </p:pic>
      <p:pic>
        <p:nvPicPr>
          <p:cNvPr id="1033" name="Picture 9" descr="Dartboard7"/>
          <p:cNvPicPr>
            <a:picLocks noChangeAspect="1" noChangeArrowheads="1"/>
          </p:cNvPicPr>
          <p:nvPr/>
        </p:nvPicPr>
        <p:blipFill>
          <a:blip r:embed="rId9"/>
          <a:srcRect/>
          <a:stretch>
            <a:fillRect/>
          </a:stretch>
        </p:blipFill>
        <p:spPr bwMode="auto">
          <a:xfrm>
            <a:off x="6629400" y="6248400"/>
            <a:ext cx="1752600" cy="519113"/>
          </a:xfrm>
          <a:prstGeom prst="rect">
            <a:avLst/>
          </a:prstGeom>
          <a:noFill/>
          <a:ln w="9525">
            <a:noFill/>
            <a:miter lim="800000"/>
            <a:headEnd/>
            <a:tailEnd/>
          </a:ln>
        </p:spPr>
      </p:pic>
      <p:sp>
        <p:nvSpPr>
          <p:cNvPr id="1034" name="Rectangle 10"/>
          <p:cNvSpPr>
            <a:spLocks noChangeArrowheads="1"/>
          </p:cNvSpPr>
          <p:nvPr/>
        </p:nvSpPr>
        <p:spPr bwMode="auto">
          <a:xfrm>
            <a:off x="8458200" y="6324600"/>
            <a:ext cx="609600" cy="304800"/>
          </a:xfrm>
          <a:prstGeom prst="rect">
            <a:avLst/>
          </a:prstGeom>
          <a:noFill/>
          <a:ln w="9525">
            <a:noFill/>
            <a:miter lim="800000"/>
            <a:headEnd/>
            <a:tailEnd/>
          </a:ln>
        </p:spPr>
        <p:txBody>
          <a:bodyPr>
            <a:prstTxWarp prst="textNoShape">
              <a:avLst/>
            </a:prstTxWarp>
          </a:bodyPr>
          <a:lstStyle/>
          <a:p>
            <a:pPr algn="ctr">
              <a:defRPr/>
            </a:pPr>
            <a:r>
              <a:rPr lang="en-US" sz="1200" dirty="0">
                <a:solidFill>
                  <a:srgbClr val="000000"/>
                </a:solidFill>
              </a:rPr>
              <a:t>pg </a:t>
            </a:r>
            <a:fld id="{36C93095-8263-124B-A941-6375B70BC881}" type="slidenum">
              <a:rPr lang="en-US" sz="1200">
                <a:solidFill>
                  <a:srgbClr val="000000"/>
                </a:solidFill>
              </a:rPr>
              <a:pPr algn="ctr">
                <a:defRPr/>
              </a:pPr>
              <a:t>‹#›</a:t>
            </a:fld>
            <a:endParaRPr lang="en-US" sz="1400" dirty="0">
              <a:solidFill>
                <a:srgbClr val="000000"/>
              </a:solidFill>
            </a:endParaRPr>
          </a:p>
        </p:txBody>
      </p:sp>
      <p:pic>
        <p:nvPicPr>
          <p:cNvPr id="11" name="Picture 7" descr="nsf1"/>
          <p:cNvPicPr>
            <a:picLocks noChangeAspect="1" noChangeArrowheads="1"/>
          </p:cNvPicPr>
          <p:nvPr userDrawn="1"/>
        </p:nvPicPr>
        <p:blipFill>
          <a:blip r:embed="rId7"/>
          <a:srcRect/>
          <a:stretch>
            <a:fillRect/>
          </a:stretch>
        </p:blipFill>
        <p:spPr bwMode="auto">
          <a:xfrm>
            <a:off x="2057400" y="6248400"/>
            <a:ext cx="503238" cy="506413"/>
          </a:xfrm>
          <a:prstGeom prst="rect">
            <a:avLst/>
          </a:prstGeom>
          <a:noFill/>
          <a:ln w="9525">
            <a:noFill/>
            <a:miter lim="800000"/>
            <a:headEnd/>
            <a:tailEnd/>
          </a:ln>
        </p:spPr>
      </p:pic>
      <p:pic>
        <p:nvPicPr>
          <p:cNvPr id="12" name="Picture 8" descr="ncar-logo-med"/>
          <p:cNvPicPr>
            <a:picLocks noChangeAspect="1" noChangeArrowheads="1"/>
          </p:cNvPicPr>
          <p:nvPr userDrawn="1"/>
        </p:nvPicPr>
        <p:blipFill>
          <a:blip r:embed="rId8"/>
          <a:srcRect/>
          <a:stretch>
            <a:fillRect/>
          </a:stretch>
        </p:blipFill>
        <p:spPr bwMode="auto">
          <a:xfrm>
            <a:off x="685800" y="6324600"/>
            <a:ext cx="1231900" cy="347663"/>
          </a:xfrm>
          <a:prstGeom prst="rect">
            <a:avLst/>
          </a:prstGeom>
          <a:noFill/>
          <a:ln w="9525">
            <a:noFill/>
            <a:miter lim="800000"/>
            <a:headEnd/>
            <a:tailEnd/>
          </a:ln>
        </p:spPr>
      </p:pic>
      <p:sp>
        <p:nvSpPr>
          <p:cNvPr id="14" name="Footer Placeholder 4"/>
          <p:cNvSpPr>
            <a:spLocks noGrp="1"/>
          </p:cNvSpPr>
          <p:nvPr>
            <p:ph type="ftr" sz="quarter" idx="3"/>
          </p:nvPr>
        </p:nvSpPr>
        <p:spPr>
          <a:xfrm>
            <a:off x="2895600" y="6356350"/>
            <a:ext cx="3276600" cy="365125"/>
          </a:xfrm>
          <a:prstGeom prst="rect">
            <a:avLst/>
          </a:prstGeom>
        </p:spPr>
        <p:txBody>
          <a:bodyPr vert="horz" lIns="91440" tIns="45720" rIns="91440" bIns="45720" rtlCol="0" anchor="ctr"/>
          <a:lstStyle>
            <a:lvl1pPr algn="ctr">
              <a:defRPr sz="1400">
                <a:solidFill>
                  <a:schemeClr val="tx1"/>
                </a:solidFill>
              </a:defRPr>
            </a:lvl1p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University at Albany, 22 Oct. 2015</a:t>
            </a:r>
            <a:endParaRPr lang="en-US" dirty="0">
              <a:solidFill>
                <a:srgbClr val="000000"/>
              </a:solidFill>
              <a:latin typeface="Calibri"/>
              <a:ea typeface="ＭＳ Ｐゴシック"/>
              <a:cs typeface="ＭＳ Ｐゴシック"/>
            </a:endParaRPr>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Lst>
  <p:hf hdr="0" dt="0"/>
  <p:txStyles>
    <p:title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p:titleStyle>
    <p:bodyStyle>
      <a:lvl1pPr marL="342900" indent="-342900" algn="l" rtl="0" eaLnBrk="1" fontAlgn="base" hangingPunct="1">
        <a:spcBef>
          <a:spcPct val="20000"/>
        </a:spcBef>
        <a:spcAft>
          <a:spcPct val="0"/>
        </a:spcAft>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6527800"/>
            <a:ext cx="9144000" cy="342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7" name="Rectangle 6"/>
          <p:cNvSpPr/>
          <p:nvPr userDrawn="1"/>
        </p:nvSpPr>
        <p:spPr>
          <a:xfrm>
            <a:off x="0" y="-12700"/>
            <a:ext cx="9144000" cy="8509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sp>
        <p:nvSpPr>
          <p:cNvPr id="2" name="Title Placeholder 1"/>
          <p:cNvSpPr>
            <a:spLocks noGrp="1"/>
          </p:cNvSpPr>
          <p:nvPr>
            <p:ph type="title"/>
          </p:nvPr>
        </p:nvSpPr>
        <p:spPr>
          <a:xfrm>
            <a:off x="457200" y="38100"/>
            <a:ext cx="8229600" cy="723900"/>
          </a:xfrm>
          <a:prstGeom prst="rect">
            <a:avLst/>
          </a:prstGeom>
        </p:spPr>
        <p:txBody>
          <a:bodyPr vert="horz" lIns="91440" tIns="45720" rIns="91440" bIns="45720" rtlCol="0" anchor="ctr">
            <a:normAutofit/>
          </a:body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2"/>
          </p:nvPr>
        </p:nvSpPr>
        <p:spPr>
          <a:xfrm>
            <a:off x="444500" y="64706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4960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r>
              <a:rPr lang="fr-FR" smtClean="0">
                <a:solidFill>
                  <a:prstClr val="black">
                    <a:tint val="75000"/>
                  </a:prstClr>
                </a:solidFill>
                <a:latin typeface="Calibri"/>
                <a:ea typeface="+mn-ea"/>
                <a:cs typeface="+mn-cs"/>
              </a:rPr>
              <a:t>University at Albany, 22 Oct. 2015</a:t>
            </a:r>
            <a:endParaRPr lang="en-US" dirty="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5087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7BC013A6-E110-844F-BF04-51545AE39463}" type="slidenum">
              <a:rPr lang="en-US" smtClean="0">
                <a:solidFill>
                  <a:prstClr val="black">
                    <a:tint val="75000"/>
                  </a:prstClr>
                </a:solidFill>
                <a:latin typeface="Calibri"/>
                <a:ea typeface="+mn-ea"/>
                <a:cs typeface="+mn-cs"/>
              </a:rPr>
              <a:pPr defTabSz="457200" eaLnBrk="1" fontAlgn="auto" hangingPunct="1">
                <a:spcBef>
                  <a:spcPts val="0"/>
                </a:spcBef>
                <a:spcAft>
                  <a:spcPts val="0"/>
                </a:spcAft>
              </a:pPr>
              <a:t>‹#›</a:t>
            </a:fld>
            <a:endParaRPr lang="en-US">
              <a:solidFill>
                <a:prstClr val="black">
                  <a:tint val="75000"/>
                </a:prstClr>
              </a:solidFill>
              <a:latin typeface="Calibri"/>
              <a:ea typeface="+mn-ea"/>
              <a:cs typeface="+mn-cs"/>
            </a:endParaRPr>
          </a:p>
        </p:txBody>
      </p:sp>
      <p:pic>
        <p:nvPicPr>
          <p:cNvPr id="9" name="Picture 8"/>
          <p:cNvPicPr>
            <a:picLocks noChangeAspect="1"/>
          </p:cNvPicPr>
          <p:nvPr userDrawn="1"/>
        </p:nvPicPr>
        <p:blipFill rotWithShape="1">
          <a:blip r:embed="rId13"/>
          <a:srcRect l="14855" t="12365" r="11594" b="12903"/>
          <a:stretch/>
        </p:blipFill>
        <p:spPr>
          <a:xfrm>
            <a:off x="8091636" y="63500"/>
            <a:ext cx="1001564" cy="685800"/>
          </a:xfrm>
          <a:prstGeom prst="rect">
            <a:avLst/>
          </a:prstGeom>
        </p:spPr>
      </p:pic>
    </p:spTree>
    <p:extLst>
      <p:ext uri="{BB962C8B-B14F-4D97-AF65-F5344CB8AC3E}">
        <p14:creationId xmlns:p14="http://schemas.microsoft.com/office/powerpoint/2010/main" val="3522901601"/>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hdr="0" dt="0"/>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06.emf"/></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44.xml"/><Relationship Id="rId5" Type="http://schemas.openxmlformats.org/officeDocument/2006/relationships/image" Target="../media/image107.png"/><Relationship Id="rId1" Type="http://schemas.microsoft.com/office/2007/relationships/media" Target="../media/media8.mp4"/><Relationship Id="rId2" Type="http://schemas.openxmlformats.org/officeDocument/2006/relationships/video" Target="../media/media8.mp4"/></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8.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09.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1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11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11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1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5.jpeg"/><Relationship Id="rId3" Type="http://schemas.openxmlformats.org/officeDocument/2006/relationships/image" Target="../media/image116.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8.png"/></Relationships>
</file>

<file path=ppt/slides/_rels/slide121.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17.xml"/><Relationship Id="rId2" Type="http://schemas.openxmlformats.org/officeDocument/2006/relationships/image" Target="../media/image11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5.emf"/><Relationship Id="rId6" Type="http://schemas.openxmlformats.org/officeDocument/2006/relationships/image" Target="../media/image126.emf"/><Relationship Id="rId1" Type="http://schemas.openxmlformats.org/officeDocument/2006/relationships/slideLayout" Target="../slideLayouts/slideLayout5.xml"/><Relationship Id="rId2" Type="http://schemas.openxmlformats.org/officeDocument/2006/relationships/image" Target="../media/image122.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127.png"/></Relationships>
</file>

<file path=ppt/slides/_rels/slide129.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9" Type="http://schemas.openxmlformats.org/officeDocument/2006/relationships/image" Target="../media/image25.emf"/><Relationship Id="rId20" Type="http://schemas.openxmlformats.org/officeDocument/2006/relationships/oleObject" Target="../embeddings/oleObject64.bin"/><Relationship Id="rId21" Type="http://schemas.openxmlformats.org/officeDocument/2006/relationships/image" Target="../media/image31.emf"/><Relationship Id="rId10" Type="http://schemas.openxmlformats.org/officeDocument/2006/relationships/oleObject" Target="../embeddings/oleObject59.bin"/><Relationship Id="rId11" Type="http://schemas.openxmlformats.org/officeDocument/2006/relationships/image" Target="../media/image26.emf"/><Relationship Id="rId12" Type="http://schemas.openxmlformats.org/officeDocument/2006/relationships/oleObject" Target="../embeddings/oleObject60.bin"/><Relationship Id="rId13" Type="http://schemas.openxmlformats.org/officeDocument/2006/relationships/image" Target="../media/image27.emf"/><Relationship Id="rId14" Type="http://schemas.openxmlformats.org/officeDocument/2006/relationships/oleObject" Target="../embeddings/oleObject61.bin"/><Relationship Id="rId15" Type="http://schemas.openxmlformats.org/officeDocument/2006/relationships/image" Target="../media/image28.emf"/><Relationship Id="rId16" Type="http://schemas.openxmlformats.org/officeDocument/2006/relationships/oleObject" Target="../embeddings/oleObject62.bin"/><Relationship Id="rId17" Type="http://schemas.openxmlformats.org/officeDocument/2006/relationships/image" Target="../media/image29.emf"/><Relationship Id="rId18" Type="http://schemas.openxmlformats.org/officeDocument/2006/relationships/oleObject" Target="../embeddings/oleObject63.bin"/><Relationship Id="rId19" Type="http://schemas.openxmlformats.org/officeDocument/2006/relationships/image" Target="../media/image30.emf"/><Relationship Id="rId1" Type="http://schemas.openxmlformats.org/officeDocument/2006/relationships/vmlDrawing" Target="../drawings/vmlDrawing15.vml"/><Relationship Id="rId2" Type="http://schemas.openxmlformats.org/officeDocument/2006/relationships/slideLayout" Target="../slideLayouts/slideLayout4.xml"/><Relationship Id="rId3" Type="http://schemas.openxmlformats.org/officeDocument/2006/relationships/notesSlide" Target="../notesSlides/notesSlide58.xml"/><Relationship Id="rId4" Type="http://schemas.openxmlformats.org/officeDocument/2006/relationships/oleObject" Target="../embeddings/oleObject56.bin"/><Relationship Id="rId5" Type="http://schemas.openxmlformats.org/officeDocument/2006/relationships/image" Target="../media/image23.emf"/><Relationship Id="rId6" Type="http://schemas.openxmlformats.org/officeDocument/2006/relationships/oleObject" Target="../embeddings/oleObject57.bin"/><Relationship Id="rId7" Type="http://schemas.openxmlformats.org/officeDocument/2006/relationships/image" Target="../media/image24.emf"/><Relationship Id="rId8" Type="http://schemas.openxmlformats.org/officeDocument/2006/relationships/oleObject" Target="../embeddings/oleObject58.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65.bin"/><Relationship Id="rId5" Type="http://schemas.openxmlformats.org/officeDocument/2006/relationships/image" Target="../media/image23.emf"/><Relationship Id="rId6" Type="http://schemas.openxmlformats.org/officeDocument/2006/relationships/oleObject" Target="../embeddings/oleObject66.bin"/><Relationship Id="rId7" Type="http://schemas.openxmlformats.org/officeDocument/2006/relationships/image" Target="../media/image24.emf"/><Relationship Id="rId1" Type="http://schemas.openxmlformats.org/officeDocument/2006/relationships/vmlDrawing" Target="../drawings/vmlDrawing16.vml"/><Relationship Id="rId2"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67.bin"/><Relationship Id="rId5" Type="http://schemas.openxmlformats.org/officeDocument/2006/relationships/image" Target="../media/image132.emf"/><Relationship Id="rId6" Type="http://schemas.openxmlformats.org/officeDocument/2006/relationships/oleObject" Target="../embeddings/oleObject68.bin"/><Relationship Id="rId7" Type="http://schemas.openxmlformats.org/officeDocument/2006/relationships/image" Target="../media/image24.emf"/><Relationship Id="rId1" Type="http://schemas.openxmlformats.org/officeDocument/2006/relationships/vmlDrawing" Target="../drawings/vmlDrawing17.vml"/><Relationship Id="rId2"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1" Type="http://schemas.openxmlformats.org/officeDocument/2006/relationships/image" Target="../media/image134.emf"/><Relationship Id="rId12" Type="http://schemas.openxmlformats.org/officeDocument/2006/relationships/oleObject" Target="../embeddings/oleObject73.bin"/><Relationship Id="rId1" Type="http://schemas.openxmlformats.org/officeDocument/2006/relationships/vmlDrawing" Target="../drawings/vmlDrawing18.vml"/><Relationship Id="rId2" Type="http://schemas.openxmlformats.org/officeDocument/2006/relationships/slideLayout" Target="../slideLayouts/slideLayout4.xml"/><Relationship Id="rId3" Type="http://schemas.openxmlformats.org/officeDocument/2006/relationships/notesSlide" Target="../notesSlides/notesSlide61.xml"/><Relationship Id="rId4" Type="http://schemas.openxmlformats.org/officeDocument/2006/relationships/oleObject" Target="../embeddings/oleObject69.bin"/><Relationship Id="rId5" Type="http://schemas.openxmlformats.org/officeDocument/2006/relationships/image" Target="../media/image132.emf"/><Relationship Id="rId6" Type="http://schemas.openxmlformats.org/officeDocument/2006/relationships/oleObject" Target="../embeddings/oleObject70.bin"/><Relationship Id="rId7" Type="http://schemas.openxmlformats.org/officeDocument/2006/relationships/image" Target="../media/image24.emf"/><Relationship Id="rId8" Type="http://schemas.openxmlformats.org/officeDocument/2006/relationships/oleObject" Target="../embeddings/oleObject71.bin"/><Relationship Id="rId9" Type="http://schemas.openxmlformats.org/officeDocument/2006/relationships/image" Target="../media/image133.emf"/><Relationship Id="rId10" Type="http://schemas.openxmlformats.org/officeDocument/2006/relationships/oleObject" Target="../embeddings/oleObject72.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74.bin"/><Relationship Id="rId5" Type="http://schemas.openxmlformats.org/officeDocument/2006/relationships/image" Target="../media/image133.emf"/><Relationship Id="rId6" Type="http://schemas.openxmlformats.org/officeDocument/2006/relationships/oleObject" Target="../embeddings/oleObject75.bin"/><Relationship Id="rId7" Type="http://schemas.openxmlformats.org/officeDocument/2006/relationships/image" Target="../media/image134.emf"/><Relationship Id="rId8" Type="http://schemas.openxmlformats.org/officeDocument/2006/relationships/oleObject" Target="../embeddings/oleObject76.bin"/><Relationship Id="rId9" Type="http://schemas.openxmlformats.org/officeDocument/2006/relationships/image" Target="../media/image24.emf"/><Relationship Id="rId1" Type="http://schemas.openxmlformats.org/officeDocument/2006/relationships/vmlDrawing" Target="../drawings/vmlDrawing19.vml"/><Relationship Id="rId2"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77.bin"/><Relationship Id="rId5" Type="http://schemas.openxmlformats.org/officeDocument/2006/relationships/image" Target="../media/image133.emf"/><Relationship Id="rId6" Type="http://schemas.openxmlformats.org/officeDocument/2006/relationships/oleObject" Target="../embeddings/oleObject78.bin"/><Relationship Id="rId7" Type="http://schemas.openxmlformats.org/officeDocument/2006/relationships/image" Target="../media/image134.emf"/><Relationship Id="rId8" Type="http://schemas.openxmlformats.org/officeDocument/2006/relationships/oleObject" Target="../embeddings/oleObject79.bin"/><Relationship Id="rId9" Type="http://schemas.openxmlformats.org/officeDocument/2006/relationships/image" Target="../media/image24.emf"/><Relationship Id="rId1" Type="http://schemas.openxmlformats.org/officeDocument/2006/relationships/vmlDrawing" Target="../drawings/vmlDrawing20.vml"/><Relationship Id="rId2"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5.png"/><Relationship Id="rId5"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hyperlink" Target="http://www.image.ucar.edu/DAReS/DAR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9" Type="http://schemas.openxmlformats.org/officeDocument/2006/relationships/image" Target="../media/image25.emf"/><Relationship Id="rId20" Type="http://schemas.openxmlformats.org/officeDocument/2006/relationships/oleObject" Target="../embeddings/oleObject10.bin"/><Relationship Id="rId21" Type="http://schemas.openxmlformats.org/officeDocument/2006/relationships/image" Target="../media/image31.emf"/><Relationship Id="rId10" Type="http://schemas.openxmlformats.org/officeDocument/2006/relationships/oleObject" Target="../embeddings/oleObject5.bin"/><Relationship Id="rId11" Type="http://schemas.openxmlformats.org/officeDocument/2006/relationships/image" Target="../media/image26.emf"/><Relationship Id="rId12" Type="http://schemas.openxmlformats.org/officeDocument/2006/relationships/oleObject" Target="../embeddings/oleObject6.bin"/><Relationship Id="rId13" Type="http://schemas.openxmlformats.org/officeDocument/2006/relationships/image" Target="../media/image27.emf"/><Relationship Id="rId14" Type="http://schemas.openxmlformats.org/officeDocument/2006/relationships/oleObject" Target="../embeddings/oleObject7.bin"/><Relationship Id="rId15" Type="http://schemas.openxmlformats.org/officeDocument/2006/relationships/image" Target="../media/image28.emf"/><Relationship Id="rId16" Type="http://schemas.openxmlformats.org/officeDocument/2006/relationships/oleObject" Target="../embeddings/oleObject8.bin"/><Relationship Id="rId17" Type="http://schemas.openxmlformats.org/officeDocument/2006/relationships/image" Target="../media/image29.emf"/><Relationship Id="rId18" Type="http://schemas.openxmlformats.org/officeDocument/2006/relationships/oleObject" Target="../embeddings/oleObject9.bin"/><Relationship Id="rId19" Type="http://schemas.openxmlformats.org/officeDocument/2006/relationships/image" Target="../media/image30.emf"/><Relationship Id="rId1" Type="http://schemas.openxmlformats.org/officeDocument/2006/relationships/vmlDrawing" Target="../drawings/vmlDrawing2.vml"/><Relationship Id="rId2" Type="http://schemas.openxmlformats.org/officeDocument/2006/relationships/slideLayout" Target="../slideLayouts/slideLayout4.xml"/><Relationship Id="rId3" Type="http://schemas.openxmlformats.org/officeDocument/2006/relationships/notesSlide" Target="../notesSlides/notesSlide2.xml"/><Relationship Id="rId4" Type="http://schemas.openxmlformats.org/officeDocument/2006/relationships/oleObject" Target="../embeddings/oleObject2.bin"/><Relationship Id="rId5" Type="http://schemas.openxmlformats.org/officeDocument/2006/relationships/image" Target="../media/image23.emf"/><Relationship Id="rId6" Type="http://schemas.openxmlformats.org/officeDocument/2006/relationships/oleObject" Target="../embeddings/oleObject3.bin"/><Relationship Id="rId7" Type="http://schemas.openxmlformats.org/officeDocument/2006/relationships/image" Target="../media/image24.emf"/><Relationship Id="rId8"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32.emf"/><Relationship Id="rId5" Type="http://schemas.openxmlformats.org/officeDocument/2006/relationships/oleObject" Target="../embeddings/oleObject12.bin"/><Relationship Id="rId6" Type="http://schemas.openxmlformats.org/officeDocument/2006/relationships/image" Target="../media/image33.emf"/><Relationship Id="rId7" Type="http://schemas.openxmlformats.org/officeDocument/2006/relationships/oleObject" Target="../embeddings/oleObject13.bin"/><Relationship Id="rId8" Type="http://schemas.openxmlformats.org/officeDocument/2006/relationships/image" Target="../media/image34.emf"/><Relationship Id="rId9" Type="http://schemas.openxmlformats.org/officeDocument/2006/relationships/oleObject" Target="../embeddings/oleObject14.bin"/><Relationship Id="rId10"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6.emf"/><Relationship Id="rId1" Type="http://schemas.openxmlformats.org/officeDocument/2006/relationships/vmlDrawing" Target="../drawings/vmlDrawing4.vml"/><Relationship Id="rId2"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0.png"/><Relationship Id="rId1" Type="http://schemas.microsoft.com/office/2007/relationships/media" Target="../media/media1.gif"/><Relationship Id="rId2" Type="http://schemas.openxmlformats.org/officeDocument/2006/relationships/video" Target="../media/media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1" Type="http://schemas.openxmlformats.org/officeDocument/2006/relationships/image" Target="../media/image26.emf"/><Relationship Id="rId12" Type="http://schemas.openxmlformats.org/officeDocument/2006/relationships/oleObject" Target="../embeddings/oleObject20.bin"/><Relationship Id="rId13" Type="http://schemas.openxmlformats.org/officeDocument/2006/relationships/image" Target="../media/image27.emf"/><Relationship Id="rId1" Type="http://schemas.openxmlformats.org/officeDocument/2006/relationships/vmlDrawing" Target="../drawings/vmlDrawing5.vml"/><Relationship Id="rId2" Type="http://schemas.openxmlformats.org/officeDocument/2006/relationships/slideLayout" Target="../slideLayouts/slideLayout4.xml"/><Relationship Id="rId3" Type="http://schemas.openxmlformats.org/officeDocument/2006/relationships/notesSlide" Target="../notesSlides/notesSlide3.xml"/><Relationship Id="rId4" Type="http://schemas.openxmlformats.org/officeDocument/2006/relationships/oleObject" Target="../embeddings/oleObject16.bin"/><Relationship Id="rId5" Type="http://schemas.openxmlformats.org/officeDocument/2006/relationships/image" Target="../media/image23.emf"/><Relationship Id="rId6" Type="http://schemas.openxmlformats.org/officeDocument/2006/relationships/oleObject" Target="../embeddings/oleObject17.bin"/><Relationship Id="rId7" Type="http://schemas.openxmlformats.org/officeDocument/2006/relationships/image" Target="../media/image24.emf"/><Relationship Id="rId8" Type="http://schemas.openxmlformats.org/officeDocument/2006/relationships/oleObject" Target="../embeddings/oleObject18.bin"/><Relationship Id="rId9" Type="http://schemas.openxmlformats.org/officeDocument/2006/relationships/image" Target="../media/image25.emf"/><Relationship Id="rId10"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11" Type="http://schemas.openxmlformats.org/officeDocument/2006/relationships/oleObject" Target="../embeddings/oleObject25.bin"/><Relationship Id="rId12" Type="http://schemas.openxmlformats.org/officeDocument/2006/relationships/image" Target="../media/image41.emf"/><Relationship Id="rId13" Type="http://schemas.openxmlformats.org/officeDocument/2006/relationships/oleObject" Target="../embeddings/oleObject26.bin"/><Relationship Id="rId14" Type="http://schemas.openxmlformats.org/officeDocument/2006/relationships/image" Target="../media/image42.emf"/><Relationship Id="rId1" Type="http://schemas.openxmlformats.org/officeDocument/2006/relationships/vmlDrawing" Target="../drawings/vmlDrawing6.vml"/><Relationship Id="rId2" Type="http://schemas.openxmlformats.org/officeDocument/2006/relationships/slideLayout" Target="../slideLayouts/slideLayout4.xml"/><Relationship Id="rId3" Type="http://schemas.openxmlformats.org/officeDocument/2006/relationships/oleObject" Target="../embeddings/oleObject21.bin"/><Relationship Id="rId4" Type="http://schemas.openxmlformats.org/officeDocument/2006/relationships/image" Target="../media/image37.emf"/><Relationship Id="rId5" Type="http://schemas.openxmlformats.org/officeDocument/2006/relationships/oleObject" Target="../embeddings/oleObject22.bin"/><Relationship Id="rId6" Type="http://schemas.openxmlformats.org/officeDocument/2006/relationships/image" Target="../media/image38.emf"/><Relationship Id="rId7" Type="http://schemas.openxmlformats.org/officeDocument/2006/relationships/oleObject" Target="../embeddings/oleObject23.bin"/><Relationship Id="rId8" Type="http://schemas.openxmlformats.org/officeDocument/2006/relationships/image" Target="../media/image39.emf"/><Relationship Id="rId9" Type="http://schemas.openxmlformats.org/officeDocument/2006/relationships/oleObject" Target="../embeddings/oleObject24.bin"/><Relationship Id="rId10" Type="http://schemas.openxmlformats.org/officeDocument/2006/relationships/image" Target="../media/image40.emf"/></Relationships>
</file>

<file path=ppt/slides/_rels/slide34.xml.rels><?xml version="1.0" encoding="UTF-8" standalone="yes"?>
<Relationships xmlns="http://schemas.openxmlformats.org/package/2006/relationships"><Relationship Id="rId11" Type="http://schemas.openxmlformats.org/officeDocument/2006/relationships/oleObject" Target="../embeddings/oleObject31.bin"/><Relationship Id="rId12" Type="http://schemas.openxmlformats.org/officeDocument/2006/relationships/image" Target="../media/image40.emf"/><Relationship Id="rId13" Type="http://schemas.openxmlformats.org/officeDocument/2006/relationships/oleObject" Target="../embeddings/oleObject32.bin"/><Relationship Id="rId14" Type="http://schemas.openxmlformats.org/officeDocument/2006/relationships/image" Target="../media/image41.emf"/><Relationship Id="rId15" Type="http://schemas.openxmlformats.org/officeDocument/2006/relationships/oleObject" Target="../embeddings/oleObject33.bin"/><Relationship Id="rId16" Type="http://schemas.openxmlformats.org/officeDocument/2006/relationships/image" Target="../media/image45.emf"/><Relationship Id="rId1" Type="http://schemas.openxmlformats.org/officeDocument/2006/relationships/vmlDrawing" Target="../drawings/vmlDrawing7.vml"/><Relationship Id="rId2" Type="http://schemas.openxmlformats.org/officeDocument/2006/relationships/slideLayout" Target="../slideLayouts/slideLayout4.xml"/><Relationship Id="rId3" Type="http://schemas.openxmlformats.org/officeDocument/2006/relationships/oleObject" Target="../embeddings/oleObject27.bin"/><Relationship Id="rId4" Type="http://schemas.openxmlformats.org/officeDocument/2006/relationships/image" Target="../media/image43.emf"/><Relationship Id="rId5" Type="http://schemas.openxmlformats.org/officeDocument/2006/relationships/oleObject" Target="../embeddings/oleObject28.bin"/><Relationship Id="rId6" Type="http://schemas.openxmlformats.org/officeDocument/2006/relationships/image" Target="../media/image44.emf"/><Relationship Id="rId7" Type="http://schemas.openxmlformats.org/officeDocument/2006/relationships/oleObject" Target="../embeddings/oleObject29.bin"/><Relationship Id="rId8" Type="http://schemas.openxmlformats.org/officeDocument/2006/relationships/image" Target="../media/image38.emf"/><Relationship Id="rId9" Type="http://schemas.openxmlformats.org/officeDocument/2006/relationships/oleObject" Target="../embeddings/oleObject30.bin"/><Relationship Id="rId10" Type="http://schemas.openxmlformats.org/officeDocument/2006/relationships/image" Target="../media/image39.emf"/></Relationships>
</file>

<file path=ppt/slides/_rels/slide35.xml.rels><?xml version="1.0" encoding="UTF-8" standalone="yes"?>
<Relationships xmlns="http://schemas.openxmlformats.org/package/2006/relationships"><Relationship Id="rId11" Type="http://schemas.openxmlformats.org/officeDocument/2006/relationships/oleObject" Target="../embeddings/oleObject38.bin"/><Relationship Id="rId12" Type="http://schemas.openxmlformats.org/officeDocument/2006/relationships/image" Target="../media/image41.emf"/><Relationship Id="rId13" Type="http://schemas.openxmlformats.org/officeDocument/2006/relationships/oleObject" Target="../embeddings/oleObject39.bin"/><Relationship Id="rId14" Type="http://schemas.openxmlformats.org/officeDocument/2006/relationships/image" Target="../media/image45.emf"/><Relationship Id="rId15" Type="http://schemas.openxmlformats.org/officeDocument/2006/relationships/oleObject" Target="../embeddings/oleObject40.bin"/><Relationship Id="rId16" Type="http://schemas.openxmlformats.org/officeDocument/2006/relationships/image" Target="../media/image43.emf"/><Relationship Id="rId17" Type="http://schemas.openxmlformats.org/officeDocument/2006/relationships/oleObject" Target="../embeddings/oleObject41.bin"/><Relationship Id="rId18" Type="http://schemas.openxmlformats.org/officeDocument/2006/relationships/image" Target="../media/image44.emf"/><Relationship Id="rId1" Type="http://schemas.openxmlformats.org/officeDocument/2006/relationships/vmlDrawing" Target="../drawings/vmlDrawing8.vml"/><Relationship Id="rId2" Type="http://schemas.openxmlformats.org/officeDocument/2006/relationships/slideLayout" Target="../slideLayouts/slideLayout4.xml"/><Relationship Id="rId3" Type="http://schemas.openxmlformats.org/officeDocument/2006/relationships/oleObject" Target="../embeddings/oleObject34.bin"/><Relationship Id="rId4" Type="http://schemas.openxmlformats.org/officeDocument/2006/relationships/image" Target="../media/image46.emf"/><Relationship Id="rId5" Type="http://schemas.openxmlformats.org/officeDocument/2006/relationships/oleObject" Target="../embeddings/oleObject35.bin"/><Relationship Id="rId6" Type="http://schemas.openxmlformats.org/officeDocument/2006/relationships/image" Target="../media/image38.emf"/><Relationship Id="rId7" Type="http://schemas.openxmlformats.org/officeDocument/2006/relationships/oleObject" Target="../embeddings/oleObject36.bin"/><Relationship Id="rId8" Type="http://schemas.openxmlformats.org/officeDocument/2006/relationships/image" Target="../media/image39.emf"/><Relationship Id="rId9" Type="http://schemas.openxmlformats.org/officeDocument/2006/relationships/oleObject" Target="../embeddings/oleObject37.bin"/><Relationship Id="rId10"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2.bin"/><Relationship Id="rId4" Type="http://schemas.openxmlformats.org/officeDocument/2006/relationships/image" Target="../media/image36.emf"/><Relationship Id="rId1" Type="http://schemas.openxmlformats.org/officeDocument/2006/relationships/vmlDrawing" Target="../drawings/vmlDrawing9.vml"/><Relationship Id="rId2"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oleObject" Target="../embeddings/oleObject43.bin"/><Relationship Id="rId5" Type="http://schemas.openxmlformats.org/officeDocument/2006/relationships/image" Target="../media/image36.emf"/><Relationship Id="rId1" Type="http://schemas.openxmlformats.org/officeDocument/2006/relationships/vmlDrawing" Target="../drawings/vmlDrawing10.vml"/><Relationship Id="rId2"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oleObject" Target="../embeddings/oleObject44.bin"/><Relationship Id="rId5" Type="http://schemas.openxmlformats.org/officeDocument/2006/relationships/image" Target="../media/image36.emf"/><Relationship Id="rId1" Type="http://schemas.openxmlformats.org/officeDocument/2006/relationships/vmlDrawing" Target="../drawings/vmlDrawing11.vml"/><Relationship Id="rId2"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oleObject" Target="../embeddings/oleObject45.bin"/><Relationship Id="rId5" Type="http://schemas.openxmlformats.org/officeDocument/2006/relationships/image" Target="../media/image36.emf"/><Relationship Id="rId1" Type="http://schemas.openxmlformats.org/officeDocument/2006/relationships/vmlDrawing" Target="../drawings/vmlDrawing12.vml"/><Relationship Id="rId2"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1" Type="http://schemas.openxmlformats.org/officeDocument/2006/relationships/oleObject" Target="../embeddings/oleObject50.bin"/><Relationship Id="rId12" Type="http://schemas.openxmlformats.org/officeDocument/2006/relationships/image" Target="../media/image39.emf"/><Relationship Id="rId13" Type="http://schemas.openxmlformats.org/officeDocument/2006/relationships/oleObject" Target="../embeddings/oleObject51.bin"/><Relationship Id="rId14" Type="http://schemas.openxmlformats.org/officeDocument/2006/relationships/image" Target="../media/image40.emf"/><Relationship Id="rId15" Type="http://schemas.openxmlformats.org/officeDocument/2006/relationships/oleObject" Target="../embeddings/oleObject52.bin"/><Relationship Id="rId16" Type="http://schemas.openxmlformats.org/officeDocument/2006/relationships/image" Target="../media/image41.emf"/><Relationship Id="rId1" Type="http://schemas.openxmlformats.org/officeDocument/2006/relationships/vmlDrawing" Target="../drawings/vmlDrawing13.vml"/><Relationship Id="rId2" Type="http://schemas.openxmlformats.org/officeDocument/2006/relationships/slideLayout" Target="../slideLayouts/slideLayout4.xml"/><Relationship Id="rId3" Type="http://schemas.openxmlformats.org/officeDocument/2006/relationships/oleObject" Target="../embeddings/oleObject46.bin"/><Relationship Id="rId4" Type="http://schemas.openxmlformats.org/officeDocument/2006/relationships/image" Target="../media/image50.emf"/><Relationship Id="rId5" Type="http://schemas.openxmlformats.org/officeDocument/2006/relationships/oleObject" Target="../embeddings/oleObject47.bin"/><Relationship Id="rId6" Type="http://schemas.openxmlformats.org/officeDocument/2006/relationships/image" Target="../media/image43.emf"/><Relationship Id="rId7" Type="http://schemas.openxmlformats.org/officeDocument/2006/relationships/oleObject" Target="../embeddings/oleObject48.bin"/><Relationship Id="rId8" Type="http://schemas.openxmlformats.org/officeDocument/2006/relationships/image" Target="../media/image44.emf"/><Relationship Id="rId9" Type="http://schemas.openxmlformats.org/officeDocument/2006/relationships/oleObject" Target="../embeddings/oleObject49.bin"/><Relationship Id="rId10" Type="http://schemas.openxmlformats.org/officeDocument/2006/relationships/image" Target="../media/image3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55.png"/><Relationship Id="rId5" Type="http://schemas.openxmlformats.org/officeDocument/2006/relationships/oleObject" Target="../embeddings/oleObject53.bin"/><Relationship Id="rId6" Type="http://schemas.openxmlformats.org/officeDocument/2006/relationships/image" Target="../media/image52.emf"/><Relationship Id="rId7" Type="http://schemas.openxmlformats.org/officeDocument/2006/relationships/oleObject" Target="../embeddings/oleObject54.bin"/><Relationship Id="rId8" Type="http://schemas.openxmlformats.org/officeDocument/2006/relationships/image" Target="../media/image53.emf"/><Relationship Id="rId9" Type="http://schemas.openxmlformats.org/officeDocument/2006/relationships/oleObject" Target="../embeddings/oleObject55.bin"/><Relationship Id="rId10" Type="http://schemas.openxmlformats.org/officeDocument/2006/relationships/image" Target="../media/image54.emf"/><Relationship Id="rId1" Type="http://schemas.openxmlformats.org/officeDocument/2006/relationships/vmlDrawing" Target="../drawings/vmlDrawing14.vml"/><Relationship Id="rId2"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7.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9.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5.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6.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7.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78.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79.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80.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81.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3.png"/><Relationship Id="rId1" Type="http://schemas.microsoft.com/office/2007/relationships/media" Target="../media/media2.gif"/><Relationship Id="rId2" Type="http://schemas.openxmlformats.org/officeDocument/2006/relationships/video" Target="../media/media2.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82.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83.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84.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85.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86.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87.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8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8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9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9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98.png"/><Relationship Id="rId1" Type="http://schemas.microsoft.com/office/2007/relationships/media" Target="../media/media3.mp4"/><Relationship Id="rId2" Type="http://schemas.openxmlformats.org/officeDocument/2006/relationships/video" Target="../media/media3.mp4"/></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99.png"/><Relationship Id="rId1" Type="http://schemas.microsoft.com/office/2007/relationships/media" Target="../media/media4.mp4"/><Relationship Id="rId2" Type="http://schemas.openxmlformats.org/officeDocument/2006/relationships/video" Target="../media/media4.mp4"/></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00.png"/><Relationship Id="rId1" Type="http://schemas.microsoft.com/office/2007/relationships/media" Target="../media/media5.mp4"/><Relationship Id="rId2" Type="http://schemas.openxmlformats.org/officeDocument/2006/relationships/video" Target="../media/media5.mp4"/></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1.emf"/></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102.png"/><Relationship Id="rId1" Type="http://schemas.microsoft.com/office/2007/relationships/media" Target="../media/media6.mp4"/><Relationship Id="rId2" Type="http://schemas.openxmlformats.org/officeDocument/2006/relationships/video" Target="../media/media6.mp4"/></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3.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4.tiff"/></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42.xml"/><Relationship Id="rId5" Type="http://schemas.openxmlformats.org/officeDocument/2006/relationships/image" Target="../media/image105.png"/><Relationship Id="rId1" Type="http://schemas.microsoft.com/office/2007/relationships/media" Target="../media/media7.mp4"/><Relationship Id="rId2" Type="http://schemas.openxmlformats.org/officeDocument/2006/relationships/video" Target="../media/media7.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Building State-of-the-Art Forecast Systems</a:t>
            </a:r>
            <a:br>
              <a:rPr lang="en-US" dirty="0" smtClean="0"/>
            </a:br>
            <a:r>
              <a:rPr lang="en-US" dirty="0" smtClean="0"/>
              <a:t>with the Ensemble </a:t>
            </a:r>
            <a:r>
              <a:rPr lang="en-US" dirty="0" err="1" smtClean="0"/>
              <a:t>Kalman</a:t>
            </a:r>
            <a:r>
              <a:rPr lang="en-US" dirty="0" smtClean="0"/>
              <a:t> Filter</a:t>
            </a:r>
            <a:r>
              <a:rPr lang="en-US" dirty="0"/>
              <a:t/>
            </a:r>
            <a:br>
              <a:rPr lang="en-US" dirty="0"/>
            </a:br>
            <a:r>
              <a:rPr lang="en-US" sz="2000" dirty="0"/>
              <a:t>Jeff Anderson representing the NCAR Data Assimilation Research Section</a:t>
            </a:r>
            <a:endParaRPr lang="en-US" dirty="0"/>
          </a:p>
        </p:txBody>
      </p:sp>
    </p:spTree>
    <p:extLst>
      <p:ext uri="{BB962C8B-B14F-4D97-AF65-F5344CB8AC3E}">
        <p14:creationId xmlns:p14="http://schemas.microsoft.com/office/powerpoint/2010/main" val="31701041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73100"/>
            <a:ext cx="7314713" cy="549213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Observations of the Red Ball</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10</a:t>
            </a:fld>
            <a:endParaRPr lang="en-US" dirty="0"/>
          </a:p>
        </p:txBody>
      </p:sp>
    </p:spTree>
    <p:extLst>
      <p:ext uri="{BB962C8B-B14F-4D97-AF65-F5344CB8AC3E}">
        <p14:creationId xmlns:p14="http://schemas.microsoft.com/office/powerpoint/2010/main" val="1863212203"/>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latin typeface="Arial"/>
                <a:cs typeface="Arial"/>
              </a:rPr>
              <a:t>Reduce confidence in prior to deal with model error</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University at Albany, 22 Oct. 2015</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100</a:t>
            </a:fld>
            <a:endParaRPr lang="en-US" dirty="0"/>
          </a:p>
        </p:txBody>
      </p:sp>
      <p:sp>
        <p:nvSpPr>
          <p:cNvPr id="7" name="TextBox 6"/>
          <p:cNvSpPr txBox="1"/>
          <p:nvPr/>
        </p:nvSpPr>
        <p:spPr>
          <a:xfrm>
            <a:off x="381000" y="1227018"/>
            <a:ext cx="8382000" cy="1107996"/>
          </a:xfrm>
          <a:prstGeom prst="rect">
            <a:avLst/>
          </a:prstGeom>
          <a:noFill/>
        </p:spPr>
        <p:txBody>
          <a:bodyPr wrap="square" rtlCol="0">
            <a:spAutoFit/>
          </a:bodyPr>
          <a:lstStyle/>
          <a:p>
            <a:r>
              <a:rPr lang="en-US" sz="2200" dirty="0" smtClean="0"/>
              <a:t>Use inflation.</a:t>
            </a:r>
          </a:p>
          <a:p>
            <a:r>
              <a:rPr lang="en-US" sz="2200" dirty="0" smtClean="0"/>
              <a:t>Simply increase prior ensemble variance for each state variable.</a:t>
            </a:r>
          </a:p>
          <a:p>
            <a:r>
              <a:rPr lang="en-US" sz="2200" dirty="0" smtClean="0"/>
              <a:t>Adaptive algorithms use observations to guide this.</a:t>
            </a:r>
            <a:endParaRPr lang="en-US" sz="2200" dirty="0"/>
          </a:p>
        </p:txBody>
      </p:sp>
      <p:pic>
        <p:nvPicPr>
          <p:cNvPr id="8" name="Picture 7" descr="argfig4.1.eps"/>
          <p:cNvPicPr>
            <a:picLocks noChangeAspect="1"/>
          </p:cNvPicPr>
          <p:nvPr/>
        </p:nvPicPr>
        <p:blipFill>
          <a:blip r:embed="rId3"/>
          <a:stretch>
            <a:fillRect/>
          </a:stretch>
        </p:blipFill>
        <p:spPr>
          <a:xfrm rot="5400000">
            <a:off x="3256302" y="934698"/>
            <a:ext cx="2697659" cy="6771863"/>
          </a:xfrm>
          <a:prstGeom prst="rect">
            <a:avLst/>
          </a:prstGeom>
        </p:spPr>
      </p:pic>
    </p:spTree>
    <p:extLst>
      <p:ext uri="{BB962C8B-B14F-4D97-AF65-F5344CB8AC3E}">
        <p14:creationId xmlns:p14="http://schemas.microsoft.com/office/powerpoint/2010/main" val="217941394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rror_inflat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0600" y="1524000"/>
            <a:ext cx="6858000" cy="5149215"/>
          </a:xfrm>
          <a:prstGeom prst="rect">
            <a:avLst/>
          </a:prstGeom>
        </p:spPr>
      </p:pic>
      <p:sp>
        <p:nvSpPr>
          <p:cNvPr id="3" name="Title 2"/>
          <p:cNvSpPr>
            <a:spLocks noGrp="1"/>
          </p:cNvSpPr>
          <p:nvPr>
            <p:ph type="title"/>
          </p:nvPr>
        </p:nvSpPr>
        <p:spPr/>
        <p:txBody>
          <a:bodyPr/>
          <a:lstStyle/>
          <a:p>
            <a:r>
              <a:rPr lang="en-US" sz="2800" dirty="0" smtClean="0">
                <a:latin typeface="Arial"/>
                <a:cs typeface="Arial"/>
              </a:rPr>
              <a:t>Assimilating with Inflation in Presence of Model Error</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University at Albany, 22 Oct. 2015</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101</a:t>
            </a:fld>
            <a:endParaRPr lang="en-US" dirty="0"/>
          </a:p>
        </p:txBody>
      </p:sp>
      <p:sp>
        <p:nvSpPr>
          <p:cNvPr id="9" name="TextBox 8"/>
          <p:cNvSpPr txBox="1"/>
          <p:nvPr/>
        </p:nvSpPr>
        <p:spPr>
          <a:xfrm>
            <a:off x="381000" y="918102"/>
            <a:ext cx="8305800" cy="830997"/>
          </a:xfrm>
          <a:prstGeom prst="rect">
            <a:avLst/>
          </a:prstGeom>
          <a:noFill/>
        </p:spPr>
        <p:txBody>
          <a:bodyPr wrap="square" rtlCol="0">
            <a:spAutoFit/>
          </a:bodyPr>
          <a:lstStyle/>
          <a:p>
            <a:r>
              <a:rPr lang="en-US" dirty="0" smtClean="0"/>
              <a:t>Inflation is a function of state variable and time.</a:t>
            </a:r>
          </a:p>
          <a:p>
            <a:r>
              <a:rPr lang="en-US" dirty="0" smtClean="0"/>
              <a:t>Automatically selected by adaptive inflation algorithm.</a:t>
            </a:r>
            <a:endParaRPr lang="en-US" dirty="0"/>
          </a:p>
        </p:txBody>
      </p:sp>
    </p:spTree>
    <p:extLst>
      <p:ext uri="{BB962C8B-B14F-4D97-AF65-F5344CB8AC3E}">
        <p14:creationId xmlns:p14="http://schemas.microsoft.com/office/powerpoint/2010/main" val="4102937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600" dirty="0" smtClean="0">
                <a:latin typeface="Arial"/>
                <a:cs typeface="Arial"/>
              </a:rPr>
              <a:t>Uncertainty Quantification with an Ensemble </a:t>
            </a:r>
            <a:r>
              <a:rPr lang="en-US" sz="2600" dirty="0" err="1" smtClean="0">
                <a:latin typeface="Arial"/>
                <a:cs typeface="Arial"/>
              </a:rPr>
              <a:t>Kalman</a:t>
            </a:r>
            <a:r>
              <a:rPr lang="en-US" sz="2600" dirty="0" smtClean="0">
                <a:latin typeface="Arial"/>
                <a:cs typeface="Arial"/>
              </a:rPr>
              <a:t> Filter</a:t>
            </a:r>
            <a:endParaRPr lang="en-US" sz="2600" dirty="0">
              <a:latin typeface="Arial"/>
              <a:cs typeface="Arial"/>
            </a:endParaRPr>
          </a:p>
        </p:txBody>
      </p:sp>
      <p:sp>
        <p:nvSpPr>
          <p:cNvPr id="18" name="Footer Placeholder 17"/>
          <p:cNvSpPr>
            <a:spLocks noGrp="1"/>
          </p:cNvSpPr>
          <p:nvPr>
            <p:ph type="ftr" sz="quarter" idx="3"/>
          </p:nvPr>
        </p:nvSpPr>
        <p:spPr/>
        <p:txBody>
          <a:bodyPr/>
          <a:lstStyle/>
          <a:p>
            <a:r>
              <a:rPr lang="en-US" smtClean="0"/>
              <a:t>University at Albany, 22 Oct. 2015</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102</a:t>
            </a:fld>
            <a:endParaRPr lang="en-US" dirty="0"/>
          </a:p>
        </p:txBody>
      </p:sp>
      <p:sp>
        <p:nvSpPr>
          <p:cNvPr id="7" name="Rectangle 2"/>
          <p:cNvSpPr txBox="1">
            <a:spLocks noChangeArrowheads="1"/>
          </p:cNvSpPr>
          <p:nvPr/>
        </p:nvSpPr>
        <p:spPr>
          <a:xfrm>
            <a:off x="228600" y="1600200"/>
            <a:ext cx="8763000" cy="48768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Ø"/>
            </a:pPr>
            <a:r>
              <a:rPr lang="en-US" sz="2200" dirty="0" smtClean="0"/>
              <a:t>(Ensemble) KF optimal for linear model, </a:t>
            </a:r>
            <a:r>
              <a:rPr lang="en-US" sz="2200" dirty="0" err="1" smtClean="0"/>
              <a:t>gaussian</a:t>
            </a:r>
            <a:r>
              <a:rPr lang="en-US" sz="2200" dirty="0" smtClean="0"/>
              <a:t> likelihood, perfect model.</a:t>
            </a:r>
          </a:p>
          <a:p>
            <a:pPr>
              <a:buFont typeface="Wingdings" charset="2"/>
              <a:buChar char="Ø"/>
            </a:pPr>
            <a:r>
              <a:rPr lang="en-US" sz="2200" dirty="0" smtClean="0"/>
              <a:t>In KF, only mean and covariance have meaning.</a:t>
            </a:r>
          </a:p>
          <a:p>
            <a:pPr>
              <a:buFont typeface="Arial"/>
              <a:buNone/>
            </a:pPr>
            <a:endParaRPr lang="en-US" sz="2200" dirty="0" smtClean="0"/>
          </a:p>
          <a:p>
            <a:pPr>
              <a:buFont typeface="Wingdings" charset="2"/>
              <a:buChar char="Ø"/>
            </a:pPr>
            <a:r>
              <a:rPr lang="en-US" sz="2200" dirty="0" smtClean="0"/>
              <a:t>Ensemble allows computation of many other statistics.</a:t>
            </a:r>
          </a:p>
          <a:p>
            <a:pPr>
              <a:buFont typeface="Wingdings" charset="2"/>
              <a:buChar char="Ø"/>
            </a:pPr>
            <a:r>
              <a:rPr lang="en-US" sz="2200" dirty="0" smtClean="0"/>
              <a:t>What do they mean? Not entirely clear.</a:t>
            </a:r>
          </a:p>
          <a:p>
            <a:pPr>
              <a:buFont typeface="Wingdings" charset="2"/>
              <a:buChar char="Ø"/>
            </a:pPr>
            <a:endParaRPr lang="en-US" sz="2200" dirty="0" smtClean="0"/>
          </a:p>
          <a:p>
            <a:pPr>
              <a:buFont typeface="Wingdings" charset="2"/>
              <a:buChar char="Ø"/>
            </a:pPr>
            <a:r>
              <a:rPr lang="en-US" sz="2200" dirty="0" smtClean="0"/>
              <a:t>What do they mean when there are all sorts of error? </a:t>
            </a:r>
          </a:p>
          <a:p>
            <a:pPr marL="457200" lvl="1" indent="0">
              <a:buNone/>
            </a:pPr>
            <a:r>
              <a:rPr lang="en-US" sz="2200" dirty="0" smtClean="0"/>
              <a:t>Even less clear. </a:t>
            </a:r>
          </a:p>
          <a:p>
            <a:pPr>
              <a:buFont typeface="Wingdings" charset="2"/>
              <a:buChar char="Ø"/>
            </a:pPr>
            <a:endParaRPr lang="en-US" sz="2200" dirty="0" smtClean="0"/>
          </a:p>
          <a:p>
            <a:pPr>
              <a:buFont typeface="Wingdings" charset="2"/>
              <a:buChar char="Ø"/>
            </a:pPr>
            <a:r>
              <a:rPr lang="en-US" sz="2200" u="sng" dirty="0" smtClean="0">
                <a:solidFill>
                  <a:srgbClr val="FF0000"/>
                </a:solidFill>
              </a:rPr>
              <a:t>Must Calibrate and Validate results.</a:t>
            </a:r>
          </a:p>
          <a:p>
            <a:pPr>
              <a:buFont typeface="Arial"/>
              <a:buNone/>
            </a:pPr>
            <a:endParaRPr lang="en-US" sz="1400" dirty="0" smtClean="0"/>
          </a:p>
        </p:txBody>
      </p:sp>
    </p:spTree>
    <p:extLst>
      <p:ext uri="{BB962C8B-B14F-4D97-AF65-F5344CB8AC3E}">
        <p14:creationId xmlns:p14="http://schemas.microsoft.com/office/powerpoint/2010/main" val="382475515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ensemble forecast systems for  the atmosphere, ocean, land, …</a:t>
            </a:r>
            <a:endParaRPr lang="en-US" dirty="0"/>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6" name="Rounded Rectangle 35"/>
          <p:cNvSpPr/>
          <p:nvPr/>
        </p:nvSpPr>
        <p:spPr bwMode="auto">
          <a:xfrm>
            <a:off x="914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Rounded Rectangle 36"/>
          <p:cNvSpPr/>
          <p:nvPr/>
        </p:nvSpPr>
        <p:spPr bwMode="auto">
          <a:xfrm>
            <a:off x="5486400" y="17526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Rounded Rectangle 37"/>
          <p:cNvSpPr/>
          <p:nvPr/>
        </p:nvSpPr>
        <p:spPr bwMode="auto">
          <a:xfrm>
            <a:off x="3200400" y="35814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39" name="Straight Arrow Connector 38"/>
          <p:cNvCxnSpPr>
            <a:stCxn id="36" idx="2"/>
          </p:cNvCxnSpPr>
          <p:nvPr/>
        </p:nvCxnSpPr>
        <p:spPr bwMode="auto">
          <a:xfrm rot="16200000" flipH="1">
            <a:off x="22669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a:stCxn id="37" idx="2"/>
          </p:cNvCxnSpPr>
          <p:nvPr/>
        </p:nvCxnSpPr>
        <p:spPr bwMode="auto">
          <a:xfrm rot="5400000">
            <a:off x="5734050" y="24193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1" name="Oval 40"/>
          <p:cNvSpPr/>
          <p:nvPr/>
        </p:nvSpPr>
        <p:spPr bwMode="auto">
          <a:xfrm>
            <a:off x="1676400" y="48768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Oval 41"/>
          <p:cNvSpPr/>
          <p:nvPr/>
        </p:nvSpPr>
        <p:spPr bwMode="auto">
          <a:xfrm>
            <a:off x="5105400" y="48768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Diagnostics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44" name="Straight Arrow Connector 43"/>
          <p:cNvCxnSpPr>
            <a:endCxn id="41" idx="0"/>
          </p:cNvCxnSpPr>
          <p:nvPr/>
        </p:nvCxnSpPr>
        <p:spPr bwMode="auto">
          <a:xfrm rot="5400000">
            <a:off x="2876550" y="42481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a:endCxn id="42" idx="0"/>
          </p:cNvCxnSpPr>
          <p:nvPr/>
        </p:nvCxnSpPr>
        <p:spPr bwMode="auto">
          <a:xfrm rot="16200000" flipH="1">
            <a:off x="5734050" y="42481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rot="16200000" flipV="1">
            <a:off x="1028702" y="30861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3" name="Slide Number Placeholder 2"/>
          <p:cNvSpPr>
            <a:spLocks noGrp="1"/>
          </p:cNvSpPr>
          <p:nvPr>
            <p:ph type="sldNum" sz="quarter" idx="4"/>
          </p:nvPr>
        </p:nvSpPr>
        <p:spPr/>
        <p:txBody>
          <a:bodyPr/>
          <a:lstStyle/>
          <a:p>
            <a:r>
              <a:rPr lang="en-US" smtClean="0"/>
              <a:t>pg </a:t>
            </a:r>
            <a:fld id="{1DCE4C99-821D-0A43-B0D2-0BA6C4E4E578}" type="slidenum">
              <a:rPr lang="en-US" smtClean="0"/>
              <a:pPr/>
              <a:t>103</a:t>
            </a:fld>
            <a:endParaRPr lang="en-US" dirty="0"/>
          </a:p>
        </p:txBody>
      </p:sp>
    </p:spTree>
    <p:extLst>
      <p:ext uri="{BB962C8B-B14F-4D97-AF65-F5344CB8AC3E}">
        <p14:creationId xmlns:p14="http://schemas.microsoft.com/office/powerpoint/2010/main" val="166075123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eb17_2003_spaghetti_NH.pdf"/>
          <p:cNvPicPr>
            <a:picLocks noChangeAspect="1"/>
          </p:cNvPicPr>
          <p:nvPr/>
        </p:nvPicPr>
        <p:blipFill rotWithShape="1">
          <a:blip r:embed="rId2">
            <a:extLst>
              <a:ext uri="{28A0092B-C50C-407E-A947-70E740481C1C}">
                <a14:useLocalDpi xmlns:a14="http://schemas.microsoft.com/office/drawing/2010/main" val="0"/>
              </a:ext>
            </a:extLst>
          </a:blip>
          <a:srcRect b="5573"/>
          <a:stretch/>
        </p:blipFill>
        <p:spPr>
          <a:xfrm>
            <a:off x="2209800" y="1676400"/>
            <a:ext cx="4686299" cy="4336238"/>
          </a:xfrm>
          <a:prstGeom prst="rect">
            <a:avLst/>
          </a:prstGeom>
        </p:spPr>
      </p:pic>
      <p:sp>
        <p:nvSpPr>
          <p:cNvPr id="50180" name="TextBox 6"/>
          <p:cNvSpPr txBox="1">
            <a:spLocks noChangeArrowheads="1"/>
          </p:cNvSpPr>
          <p:nvPr/>
        </p:nvSpPr>
        <p:spPr bwMode="auto">
          <a:xfrm>
            <a:off x="6172200" y="1752600"/>
            <a:ext cx="2711669" cy="1754327"/>
          </a:xfrm>
          <a:prstGeom prst="rect">
            <a:avLst/>
          </a:prstGeom>
          <a:noFill/>
          <a:ln w="9525">
            <a:noFill/>
            <a:miter lim="800000"/>
            <a:headEnd/>
            <a:tailEnd/>
          </a:ln>
        </p:spPr>
        <p:txBody>
          <a:bodyPr wrap="square">
            <a:prstTxWarp prst="textNoShape">
              <a:avLst/>
            </a:prstTxWarp>
            <a:spAutoFit/>
          </a:bodyPr>
          <a:lstStyle/>
          <a:p>
            <a:pPr algn="r">
              <a:spcBef>
                <a:spcPts val="0"/>
              </a:spcBef>
              <a:defRPr/>
            </a:pPr>
            <a:r>
              <a:rPr lang="en-US" sz="1800" dirty="0" smtClean="0">
                <a:latin typeface="Arial" charset="0"/>
                <a:ea typeface="ＭＳ Ｐゴシック" charset="-128"/>
                <a:cs typeface="ＭＳ Ｐゴシック" charset="-128"/>
              </a:rPr>
              <a:t>Assimilation uses 80 members of 2</a:t>
            </a:r>
            <a:r>
              <a:rPr lang="en-US" sz="1800" baseline="30000" dirty="0" smtClean="0">
                <a:latin typeface="Arial" charset="0"/>
                <a:ea typeface="ＭＳ Ｐゴシック" charset="-128"/>
                <a:cs typeface="ＭＳ Ｐゴシック" charset="-128"/>
              </a:rPr>
              <a:t>o  </a:t>
            </a:r>
            <a:r>
              <a:rPr lang="en-US" sz="1800" dirty="0" smtClean="0">
                <a:latin typeface="Arial" charset="0"/>
                <a:ea typeface="ＭＳ Ｐゴシック" charset="-128"/>
                <a:cs typeface="ＭＳ Ｐゴシック" charset="-128"/>
              </a:rPr>
              <a:t>FV CAM forced by a single ocean (Hadley+ NCEP-OI2)  and produces a very   competitive reanalysis.</a:t>
            </a:r>
          </a:p>
        </p:txBody>
      </p:sp>
      <p:sp>
        <p:nvSpPr>
          <p:cNvPr id="9" name="TextBox 8"/>
          <p:cNvSpPr txBox="1"/>
          <p:nvPr/>
        </p:nvSpPr>
        <p:spPr>
          <a:xfrm>
            <a:off x="152400" y="2057400"/>
            <a:ext cx="2362200" cy="1219200"/>
          </a:xfrm>
          <a:prstGeom prst="rect">
            <a:avLst/>
          </a:prstGeom>
          <a:noFill/>
        </p:spPr>
        <p:txBody>
          <a:bodyPr wrap="square" rtlCol="0">
            <a:spAutoFit/>
          </a:bodyPr>
          <a:lstStyle/>
          <a:p>
            <a:r>
              <a:rPr lang="en-US" sz="1800" dirty="0" smtClean="0">
                <a:latin typeface="Arial" charset="0"/>
                <a:ea typeface="ＭＳ Ｐゴシック" charset="-128"/>
                <a:cs typeface="ＭＳ Ｐゴシック" charset="-128"/>
              </a:rPr>
              <a:t>O(1 million) atmospheric </a:t>
            </a:r>
            <a:r>
              <a:rPr lang="en-US" sz="1800" dirty="0" err="1" smtClean="0">
                <a:latin typeface="Arial" charset="0"/>
                <a:ea typeface="ＭＳ Ｐゴシック" charset="-128"/>
                <a:cs typeface="ＭＳ Ｐゴシック" charset="-128"/>
              </a:rPr>
              <a:t>obs</a:t>
            </a:r>
            <a:r>
              <a:rPr lang="en-US" sz="1800" dirty="0" smtClean="0">
                <a:latin typeface="Arial" charset="0"/>
                <a:ea typeface="ＭＳ Ｐゴシック" charset="-128"/>
                <a:cs typeface="ＭＳ Ｐゴシック" charset="-128"/>
              </a:rPr>
              <a:t> are assimilated every day.</a:t>
            </a:r>
            <a:endParaRPr lang="en-US" sz="1800" dirty="0"/>
          </a:p>
        </p:txBody>
      </p:sp>
      <p:sp>
        <p:nvSpPr>
          <p:cNvPr id="12" name="TextBox 11"/>
          <p:cNvSpPr txBox="1"/>
          <p:nvPr/>
        </p:nvSpPr>
        <p:spPr>
          <a:xfrm>
            <a:off x="457200" y="3505200"/>
            <a:ext cx="1295400" cy="523220"/>
          </a:xfrm>
          <a:prstGeom prst="rect">
            <a:avLst/>
          </a:prstGeom>
          <a:noFill/>
        </p:spPr>
        <p:txBody>
          <a:bodyPr wrap="square" rtlCol="0">
            <a:spAutoFit/>
          </a:bodyPr>
          <a:lstStyle/>
          <a:p>
            <a:pPr algn="r"/>
            <a:r>
              <a:rPr lang="en-US" sz="1400" dirty="0" smtClean="0"/>
              <a:t>500 </a:t>
            </a:r>
            <a:r>
              <a:rPr lang="en-US" sz="1400" dirty="0" err="1" smtClean="0"/>
              <a:t>hPa</a:t>
            </a:r>
            <a:r>
              <a:rPr lang="en-US" sz="1400" dirty="0" smtClean="0"/>
              <a:t> GPH</a:t>
            </a:r>
          </a:p>
          <a:p>
            <a:pPr algn="r"/>
            <a:r>
              <a:rPr lang="en-US" sz="1400" dirty="0" smtClean="0"/>
              <a:t>Feb 17 2003</a:t>
            </a:r>
            <a:endParaRPr lang="en-US" sz="1400" dirty="0"/>
          </a:p>
        </p:txBody>
      </p:sp>
      <p:sp>
        <p:nvSpPr>
          <p:cNvPr id="13" name="TextBox 6"/>
          <p:cNvSpPr txBox="1">
            <a:spLocks noChangeArrowheads="1"/>
          </p:cNvSpPr>
          <p:nvPr/>
        </p:nvSpPr>
        <p:spPr bwMode="auto">
          <a:xfrm>
            <a:off x="6934200" y="4572000"/>
            <a:ext cx="1865528" cy="1200328"/>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prstTxWarp prst="textNoShape">
              <a:avLst/>
            </a:prstTxWarp>
            <a:spAutoFit/>
          </a:bodyPr>
          <a:lstStyle/>
          <a:p>
            <a:pPr algn="ctr">
              <a:spcBef>
                <a:spcPts val="0"/>
              </a:spcBef>
              <a:defRPr/>
            </a:pPr>
            <a:r>
              <a:rPr lang="en-US" sz="2400" dirty="0" smtClean="0">
                <a:latin typeface="Arial" charset="0"/>
                <a:ea typeface="ＭＳ Ｐゴシック" charset="-128"/>
                <a:cs typeface="ＭＳ Ｐゴシック" charset="-128"/>
              </a:rPr>
              <a:t>1998-2010</a:t>
            </a:r>
          </a:p>
          <a:p>
            <a:pPr algn="ctr">
              <a:spcBef>
                <a:spcPts val="0"/>
              </a:spcBef>
              <a:defRPr/>
            </a:pPr>
            <a:r>
              <a:rPr lang="en-US" sz="2400" dirty="0" smtClean="0">
                <a:latin typeface="Arial" charset="0"/>
                <a:ea typeface="ＭＳ Ｐゴシック" charset="-128"/>
                <a:cs typeface="ＭＳ Ｐゴシック" charset="-128"/>
              </a:rPr>
              <a:t>4x daily</a:t>
            </a:r>
          </a:p>
          <a:p>
            <a:pPr algn="ctr">
              <a:spcBef>
                <a:spcPts val="0"/>
              </a:spcBef>
              <a:defRPr/>
            </a:pPr>
            <a:r>
              <a:rPr lang="en-US" sz="2400" dirty="0" smtClean="0">
                <a:latin typeface="Arial" charset="0"/>
                <a:ea typeface="ＭＳ Ｐゴシック" charset="-128"/>
                <a:cs typeface="ＭＳ Ｐゴシック" charset="-128"/>
              </a:rPr>
              <a:t>is available.</a:t>
            </a:r>
          </a:p>
        </p:txBody>
      </p:sp>
      <p:sp>
        <p:nvSpPr>
          <p:cNvPr id="2" name="TextBox 1"/>
          <p:cNvSpPr txBox="1"/>
          <p:nvPr/>
        </p:nvSpPr>
        <p:spPr>
          <a:xfrm>
            <a:off x="762000" y="685800"/>
            <a:ext cx="7620000" cy="830997"/>
          </a:xfrm>
          <a:prstGeom prst="rect">
            <a:avLst/>
          </a:prstGeom>
          <a:noFill/>
        </p:spPr>
        <p:txBody>
          <a:bodyPr wrap="square" rtlCol="0">
            <a:spAutoFit/>
          </a:bodyPr>
          <a:lstStyle/>
          <a:p>
            <a:r>
              <a:rPr lang="en-US" dirty="0" smtClean="0"/>
              <a:t>Science: A global atmospheric ensemble reanalysis.</a:t>
            </a:r>
          </a:p>
          <a:p>
            <a:r>
              <a:rPr lang="en-US" dirty="0" smtClean="0"/>
              <a:t>Collaborators: Model Developers at NCAR</a:t>
            </a:r>
            <a:endParaRPr lang="en-US" dirty="0"/>
          </a:p>
        </p:txBody>
      </p:sp>
      <p:sp>
        <p:nvSpPr>
          <p:cNvPr id="11" name="TextBox 10"/>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(1)</a:t>
            </a: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104</a:t>
            </a:fld>
            <a:endParaRPr lang="en-US" dirty="0"/>
          </a:p>
        </p:txBody>
      </p:sp>
    </p:spTree>
    <p:extLst>
      <p:ext uri="{BB962C8B-B14F-4D97-AF65-F5344CB8AC3E}">
        <p14:creationId xmlns:p14="http://schemas.microsoft.com/office/powerpoint/2010/main" val="33546176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600200"/>
            <a:ext cx="8382000" cy="3785652"/>
          </a:xfrm>
          <a:prstGeom prst="rect">
            <a:avLst/>
          </a:prstGeom>
          <a:noFill/>
        </p:spPr>
        <p:txBody>
          <a:bodyPr wrap="square" rtlCol="0">
            <a:spAutoFit/>
          </a:bodyPr>
          <a:lstStyle/>
          <a:p>
            <a:r>
              <a:rPr lang="en-US" dirty="0" smtClean="0"/>
              <a:t>Science: 	</a:t>
            </a:r>
            <a:r>
              <a:rPr lang="en-US" i="1" dirty="0" smtClean="0"/>
              <a:t>Do new satellite observations of cloud 			motion improve hurricane forecasts?</a:t>
            </a:r>
          </a:p>
          <a:p>
            <a:endParaRPr lang="en-US" i="1" dirty="0" smtClean="0"/>
          </a:p>
          <a:p>
            <a:r>
              <a:rPr lang="en-US" dirty="0"/>
              <a:t>	</a:t>
            </a:r>
            <a:r>
              <a:rPr lang="en-US" dirty="0" smtClean="0"/>
              <a:t>	Atmospheric motion vectors from CIMMS at 		University of Wisconsin.</a:t>
            </a:r>
          </a:p>
          <a:p>
            <a:r>
              <a:rPr lang="en-US" dirty="0"/>
              <a:t>	</a:t>
            </a:r>
            <a:r>
              <a:rPr lang="en-US" dirty="0" smtClean="0"/>
              <a:t>	</a:t>
            </a:r>
            <a:endParaRPr lang="en-US" dirty="0"/>
          </a:p>
          <a:p>
            <a:endParaRPr lang="en-US" dirty="0" smtClean="0"/>
          </a:p>
          <a:p>
            <a:r>
              <a:rPr lang="en-US" dirty="0" smtClean="0"/>
              <a:t>Collaborator: Ting-Chi Wu, </a:t>
            </a:r>
          </a:p>
          <a:p>
            <a:r>
              <a:rPr lang="en-US" dirty="0"/>
              <a:t>	</a:t>
            </a:r>
            <a:r>
              <a:rPr lang="en-US" dirty="0" smtClean="0"/>
              <a:t>	Graduate Student, </a:t>
            </a:r>
          </a:p>
          <a:p>
            <a:r>
              <a:rPr lang="en-US" dirty="0"/>
              <a:t>	</a:t>
            </a:r>
            <a:r>
              <a:rPr lang="en-US" dirty="0" smtClean="0"/>
              <a:t>	University of Miami.</a:t>
            </a:r>
            <a:endParaRPr lang="en-US" dirty="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Footer Placeholder 4"/>
          <p:cNvSpPr>
            <a:spLocks noGrp="1"/>
          </p:cNvSpPr>
          <p:nvPr>
            <p:ph type="ftr" sz="quarter" idx="10"/>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105</a:t>
            </a:fld>
            <a:endParaRPr lang="en-US" dirty="0"/>
          </a:p>
        </p:txBody>
      </p:sp>
    </p:spTree>
    <p:extLst>
      <p:ext uri="{BB962C8B-B14F-4D97-AF65-F5344CB8AC3E}">
        <p14:creationId xmlns:p14="http://schemas.microsoft.com/office/powerpoint/2010/main" val="113383242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ng-chi_slide.pdf"/>
          <p:cNvPicPr>
            <a:picLocks noChangeAspect="1"/>
          </p:cNvPicPr>
          <p:nvPr/>
        </p:nvPicPr>
        <p:blipFill rotWithShape="1">
          <a:blip r:embed="rId3">
            <a:extLst>
              <a:ext uri="{28A0092B-C50C-407E-A947-70E740481C1C}">
                <a14:useLocalDpi xmlns:a14="http://schemas.microsoft.com/office/drawing/2010/main" val="0"/>
              </a:ext>
            </a:extLst>
          </a:blip>
          <a:srcRect l="9469" t="13821" r="1894" b="17616"/>
          <a:stretch/>
        </p:blipFill>
        <p:spPr>
          <a:xfrm rot="16200000">
            <a:off x="1983979" y="875084"/>
            <a:ext cx="5373593" cy="5379146"/>
          </a:xfrm>
          <a:prstGeom prst="rect">
            <a:avLst/>
          </a:prstGeom>
        </p:spPr>
      </p:pic>
      <p:sp>
        <p:nvSpPr>
          <p:cNvPr id="3" name="TextBox 2"/>
          <p:cNvSpPr txBox="1"/>
          <p:nvPr/>
        </p:nvSpPr>
        <p:spPr>
          <a:xfrm>
            <a:off x="2133600" y="5867400"/>
            <a:ext cx="5486400" cy="369332"/>
          </a:xfrm>
          <a:prstGeom prst="rect">
            <a:avLst/>
          </a:prstGeom>
          <a:solidFill>
            <a:schemeClr val="bg1"/>
          </a:solidFill>
        </p:spPr>
        <p:txBody>
          <a:bodyPr wrap="square" rtlCol="0">
            <a:spAutoFit/>
          </a:bodyPr>
          <a:lstStyle/>
          <a:p>
            <a:pPr algn="ctr"/>
            <a:r>
              <a:rPr lang="en-US" sz="1800" dirty="0" smtClean="0"/>
              <a:t>Wu et al., 2014, MWR, </a:t>
            </a:r>
            <a:r>
              <a:rPr lang="en-US" sz="1800" b="1" dirty="0"/>
              <a:t>142</a:t>
            </a:r>
            <a:r>
              <a:rPr lang="en-US" sz="1800" dirty="0"/>
              <a:t>, 49–71.</a:t>
            </a:r>
          </a:p>
        </p:txBody>
      </p:sp>
      <p:sp>
        <p:nvSpPr>
          <p:cNvPr id="4" name="TextBox 3"/>
          <p:cNvSpPr txBox="1"/>
          <p:nvPr/>
        </p:nvSpPr>
        <p:spPr>
          <a:xfrm>
            <a:off x="381000" y="609600"/>
            <a:ext cx="8382000" cy="461665"/>
          </a:xfrm>
          <a:prstGeom prst="rect">
            <a:avLst/>
          </a:prstGeom>
          <a:noFill/>
        </p:spPr>
        <p:txBody>
          <a:bodyPr wrap="square" rtlCol="0">
            <a:spAutoFit/>
          </a:bodyPr>
          <a:lstStyle/>
          <a:p>
            <a:pPr algn="ctr"/>
            <a:r>
              <a:rPr lang="en-US" dirty="0" smtClean="0"/>
              <a:t>Tropical Cyclones and Atmospheric Motion Vectors</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Footer Placeholder 6"/>
          <p:cNvSpPr>
            <a:spLocks noGrp="1"/>
          </p:cNvSpPr>
          <p:nvPr>
            <p:ph type="ftr" sz="quarter" idx="10"/>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106</a:t>
            </a:fld>
            <a:endParaRPr lang="en-US" dirty="0"/>
          </a:p>
        </p:txBody>
      </p:sp>
    </p:spTree>
    <p:extLst>
      <p:ext uri="{BB962C8B-B14F-4D97-AF65-F5344CB8AC3E}">
        <p14:creationId xmlns:p14="http://schemas.microsoft.com/office/powerpoint/2010/main" val="343576752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1600200"/>
            <a:ext cx="8382000" cy="2677656"/>
          </a:xfrm>
          <a:prstGeom prst="rect">
            <a:avLst/>
          </a:prstGeom>
          <a:noFill/>
        </p:spPr>
        <p:txBody>
          <a:bodyPr wrap="square" rtlCol="0">
            <a:spAutoFit/>
          </a:bodyPr>
          <a:lstStyle/>
          <a:p>
            <a:r>
              <a:rPr lang="en-US" dirty="0" smtClean="0"/>
              <a:t>Science: 	</a:t>
            </a:r>
            <a:r>
              <a:rPr lang="en-US" i="1" dirty="0" smtClean="0"/>
              <a:t>Where should more observations be taken to </a:t>
            </a:r>
          </a:p>
          <a:p>
            <a:r>
              <a:rPr lang="en-US" i="1" dirty="0"/>
              <a:t>	</a:t>
            </a:r>
            <a:r>
              <a:rPr lang="en-US" i="1" dirty="0" smtClean="0"/>
              <a:t>	improve landfall forecasts?</a:t>
            </a:r>
          </a:p>
          <a:p>
            <a:endParaRPr lang="en-US" i="1" dirty="0" smtClean="0"/>
          </a:p>
          <a:p>
            <a:r>
              <a:rPr lang="en-US" dirty="0"/>
              <a:t>	</a:t>
            </a:r>
            <a:r>
              <a:rPr lang="en-US" dirty="0" smtClean="0"/>
              <a:t>	Ensemble sensitivity analysis for Katrina.</a:t>
            </a:r>
          </a:p>
          <a:p>
            <a:endParaRPr lang="en-US" dirty="0"/>
          </a:p>
          <a:p>
            <a:endParaRPr lang="en-US" dirty="0" smtClean="0"/>
          </a:p>
          <a:p>
            <a:r>
              <a:rPr lang="en-US" dirty="0" smtClean="0"/>
              <a:t>Collaborator: Ryan Torn</a:t>
            </a:r>
            <a:r>
              <a:rPr lang="en-US" dirty="0" smtClean="0"/>
              <a:t>, University </a:t>
            </a:r>
            <a:r>
              <a:rPr lang="en-US" dirty="0" smtClean="0"/>
              <a:t>at </a:t>
            </a:r>
            <a:r>
              <a:rPr lang="en-US" dirty="0" smtClean="0"/>
              <a:t>Albany.</a:t>
            </a:r>
            <a:endParaRPr lang="en-US" dirty="0"/>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Footer Placeholder 4"/>
          <p:cNvSpPr>
            <a:spLocks noGrp="1"/>
          </p:cNvSpPr>
          <p:nvPr>
            <p:ph type="ftr" sz="quarter" idx="10"/>
          </p:nvPr>
        </p:nvSpPr>
        <p:spPr/>
        <p:txBody>
          <a:bodyPr/>
          <a:lstStyle/>
          <a:p>
            <a:r>
              <a:rPr lang="en-US" smtClean="0"/>
              <a:t>University at Albany, 22 Oct. 2015</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107</a:t>
            </a:fld>
            <a:endParaRPr lang="en-US" dirty="0"/>
          </a:p>
        </p:txBody>
      </p:sp>
    </p:spTree>
    <p:extLst>
      <p:ext uri="{BB962C8B-B14F-4D97-AF65-F5344CB8AC3E}">
        <p14:creationId xmlns:p14="http://schemas.microsoft.com/office/powerpoint/2010/main" val="44625281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052513" y="812800"/>
            <a:ext cx="6886575" cy="711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dirty="0" smtClean="0">
                <a:latin typeface="Arial" charset="0"/>
                <a:ea typeface="ＭＳ Ｐゴシック" charset="0"/>
                <a:cs typeface="ＭＳ Ｐゴシック" charset="0"/>
              </a:rPr>
              <a:t>Hurricane Katrina Sensitivity Analysis</a:t>
            </a:r>
            <a:br>
              <a:rPr lang="en-US" dirty="0" smtClean="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p:txBody>
      </p:sp>
      <p:pic>
        <p:nvPicPr>
          <p:cNvPr id="4" name="Picture 2" descr="2005082500_f048_DLMU_se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95400"/>
            <a:ext cx="4569867" cy="368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304800" y="5029200"/>
            <a:ext cx="5029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nchor="ct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Contours are ensemble mean 48h forecast of deep-layer mean wind.</a:t>
            </a:r>
          </a:p>
        </p:txBody>
      </p:sp>
      <p:sp>
        <p:nvSpPr>
          <p:cNvPr id="6" name="Text Box 5"/>
          <p:cNvSpPr txBox="1">
            <a:spLocks noChangeArrowheads="1"/>
          </p:cNvSpPr>
          <p:nvPr/>
        </p:nvSpPr>
        <p:spPr bwMode="auto">
          <a:xfrm>
            <a:off x="5334000" y="5029200"/>
            <a:ext cx="3608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anchor="ct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Color </a:t>
            </a:r>
            <a:r>
              <a:rPr lang="en-US" dirty="0" smtClean="0"/>
              <a:t>shows where observations could help.</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108</a:t>
            </a:fld>
            <a:endParaRPr lang="en-US" dirty="0"/>
          </a:p>
        </p:txBody>
      </p:sp>
    </p:spTree>
    <p:extLst>
      <p:ext uri="{BB962C8B-B14F-4D97-AF65-F5344CB8AC3E}">
        <p14:creationId xmlns:p14="http://schemas.microsoft.com/office/powerpoint/2010/main" val="1699964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Identifying Model Systematic Errors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5" name="Group 14"/>
          <p:cNvGrpSpPr/>
          <p:nvPr/>
        </p:nvGrpSpPr>
        <p:grpSpPr>
          <a:xfrm>
            <a:off x="762000" y="1143000"/>
            <a:ext cx="7543800" cy="3886200"/>
            <a:chOff x="762000" y="1143000"/>
            <a:chExt cx="7543800" cy="3886200"/>
          </a:xfrm>
        </p:grpSpPr>
        <p:sp>
          <p:nvSpPr>
            <p:cNvPr id="16" name="Rounded Rectangle 15"/>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Rounded Rectangle 16"/>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Rounded Rectangle 22"/>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24" name="Straight Arrow Connector 23"/>
            <p:cNvCxnSpPr>
              <a:stCxn id="16"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17"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6" name="Oval 25"/>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Oval 26"/>
            <p:cNvSpPr/>
            <p:nvPr/>
          </p:nvSpPr>
          <p:spPr bwMode="auto">
            <a:xfrm>
              <a:off x="5105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Diagnostics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28" name="Straight Arrow Connector 27"/>
            <p:cNvCxnSpPr>
              <a:endCxn id="26"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a:endCxn id="27" idx="0"/>
            </p:cNvCxnSpPr>
            <p:nvPr/>
          </p:nvCxnSpPr>
          <p:spPr bwMode="auto">
            <a:xfrm rot="16200000" flipH="1">
              <a:off x="57340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rot="16200000" flipV="1">
              <a:off x="1028702" y="2476501"/>
              <a:ext cx="2514598" cy="1066799"/>
            </a:xfrm>
            <a:prstGeom prst="straightConnector1">
              <a:avLst/>
            </a:prstGeom>
            <a:solidFill>
              <a:schemeClr val="accent1"/>
            </a:solidFill>
            <a:ln w="50800" cap="flat" cmpd="sng" algn="ctr">
              <a:solidFill>
                <a:srgbClr val="FF0000"/>
              </a:solidFill>
              <a:prstDash val="solid"/>
              <a:round/>
              <a:headEnd type="none" w="med" len="med"/>
              <a:tailEnd type="arrow"/>
            </a:ln>
            <a:effectLst/>
          </p:spPr>
        </p:cxnSp>
        <p:sp>
          <p:nvSpPr>
            <p:cNvPr id="31" name="TextBox 30"/>
            <p:cNvSpPr txBox="1"/>
            <p:nvPr/>
          </p:nvSpPr>
          <p:spPr>
            <a:xfrm>
              <a:off x="762000" y="2743200"/>
              <a:ext cx="1706567" cy="1200328"/>
            </a:xfrm>
            <a:prstGeom prst="rect">
              <a:avLst/>
            </a:prstGeom>
            <a:noFill/>
          </p:spPr>
          <p:txBody>
            <a:bodyPr wrap="none" rtlCol="0">
              <a:spAutoFit/>
            </a:bodyPr>
            <a:lstStyle/>
            <a:p>
              <a:r>
                <a:rPr lang="en-US" dirty="0" smtClean="0"/>
                <a:t>    Identify</a:t>
              </a:r>
            </a:p>
            <a:p>
              <a:r>
                <a:rPr lang="en-US" dirty="0" smtClean="0"/>
                <a:t>Systematic</a:t>
              </a:r>
            </a:p>
            <a:p>
              <a:r>
                <a:rPr lang="en-US" dirty="0" smtClean="0"/>
                <a:t>        Errors</a:t>
              </a:r>
              <a:endParaRPr lang="en-US" dirty="0"/>
            </a:p>
          </p:txBody>
        </p:sp>
      </p:grpSp>
      <p:sp>
        <p:nvSpPr>
          <p:cNvPr id="4" name="Footer Placeholder 3"/>
          <p:cNvSpPr>
            <a:spLocks noGrp="1"/>
          </p:cNvSpPr>
          <p:nvPr>
            <p:ph type="ftr" sz="quarter" idx="10"/>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109</a:t>
            </a:fld>
            <a:endParaRPr lang="en-US" dirty="0"/>
          </a:p>
        </p:txBody>
      </p:sp>
    </p:spTree>
    <p:extLst>
      <p:ext uri="{BB962C8B-B14F-4D97-AF65-F5344CB8AC3E}">
        <p14:creationId xmlns:p14="http://schemas.microsoft.com/office/powerpoint/2010/main" val="9906467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73100"/>
            <a:ext cx="7314713" cy="5492130"/>
          </a:xfrm>
          <a:prstGeom prst="rect">
            <a:avLst/>
          </a:prstGeom>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Observations of the Red Ball</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11</a:t>
            </a:fld>
            <a:endParaRPr lang="en-US" dirty="0"/>
          </a:p>
        </p:txBody>
      </p:sp>
    </p:spTree>
    <p:extLst>
      <p:ext uri="{BB962C8B-B14F-4D97-AF65-F5344CB8AC3E}">
        <p14:creationId xmlns:p14="http://schemas.microsoft.com/office/powerpoint/2010/main" val="90509922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62000" y="685800"/>
            <a:ext cx="7620000" cy="1200328"/>
          </a:xfrm>
          <a:prstGeom prst="rect">
            <a:avLst/>
          </a:prstGeom>
          <a:noFill/>
        </p:spPr>
        <p:txBody>
          <a:bodyPr wrap="square" rtlCol="0">
            <a:spAutoFit/>
          </a:bodyPr>
          <a:lstStyle/>
          <a:p>
            <a:r>
              <a:rPr lang="en-US" dirty="0" smtClean="0"/>
              <a:t>Science: Diagnosing and correcting errors in the CAM 	    FV core.</a:t>
            </a:r>
          </a:p>
          <a:p>
            <a:r>
              <a:rPr lang="en-US" dirty="0" smtClean="0"/>
              <a:t>Collaborator: Peter </a:t>
            </a:r>
            <a:r>
              <a:rPr lang="en-US" dirty="0" err="1" smtClean="0"/>
              <a:t>Lauritzen</a:t>
            </a:r>
            <a:r>
              <a:rPr lang="en-US" dirty="0" smtClean="0"/>
              <a:t>, CGD.</a:t>
            </a:r>
            <a:endParaRPr lang="en-US" dirty="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10"/>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110</a:t>
            </a:fld>
            <a:endParaRPr lang="en-US" dirty="0"/>
          </a:p>
        </p:txBody>
      </p:sp>
    </p:spTree>
    <p:extLst>
      <p:ext uri="{BB962C8B-B14F-4D97-AF65-F5344CB8AC3E}">
        <p14:creationId xmlns:p14="http://schemas.microsoft.com/office/powerpoint/2010/main" val="3812819017"/>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4" name="Rectangle 1026"/>
          <p:cNvSpPr txBox="1">
            <a:spLocks noChangeArrowheads="1"/>
          </p:cNvSpPr>
          <p:nvPr/>
        </p:nvSpPr>
        <p:spPr bwMode="auto">
          <a:xfrm>
            <a:off x="609600" y="533400"/>
            <a:ext cx="80772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dirty="0" err="1" smtClean="0">
                <a:latin typeface="Arial" charset="0"/>
                <a:ea typeface="ＭＳ Ｐゴシック" charset="0"/>
                <a:cs typeface="ＭＳ Ｐゴシック" charset="0"/>
              </a:rPr>
              <a:t>Gridpoint</a:t>
            </a:r>
            <a:r>
              <a:rPr lang="en-US" dirty="0" smtClean="0">
                <a:latin typeface="Arial" charset="0"/>
                <a:ea typeface="ＭＳ Ｐゴシック" charset="0"/>
                <a:cs typeface="ＭＳ Ｐゴシック" charset="0"/>
              </a:rPr>
              <a:t> noise detected in CAM/DART analysis</a:t>
            </a:r>
            <a:endParaRPr lang="en-US" dirty="0">
              <a:latin typeface="Arial" charset="0"/>
              <a:ea typeface="ＭＳ Ｐゴシック" charset="0"/>
              <a:cs typeface="ＭＳ Ｐゴシック" charset="0"/>
            </a:endParaRPr>
          </a:p>
        </p:txBody>
      </p:sp>
      <p:sp>
        <p:nvSpPr>
          <p:cNvPr id="15" name="Text Box 1027"/>
          <p:cNvSpPr txBox="1">
            <a:spLocks noChangeArrowheads="1"/>
          </p:cNvSpPr>
          <p:nvPr/>
        </p:nvSpPr>
        <p:spPr bwMode="auto">
          <a:xfrm>
            <a:off x="609600" y="5665788"/>
            <a:ext cx="7772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ea typeface="ヒラギノ角ゴ Pro W3" charset="0"/>
                <a:cs typeface="ヒラギノ角ゴ Pro W3" charset="0"/>
              </a:rPr>
              <a:t>CAM FV core - 80 member mean - 00Z 25 September 2006</a:t>
            </a:r>
          </a:p>
        </p:txBody>
      </p:sp>
      <p:pic>
        <p:nvPicPr>
          <p:cNvPr id="16" name="Picture 1028" descr="MPF_V_266hPa_box"/>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8" y="-662782"/>
            <a:ext cx="4525963"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0"/>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111</a:t>
            </a:fld>
            <a:endParaRPr lang="en-US" dirty="0"/>
          </a:p>
        </p:txBody>
      </p:sp>
    </p:spTree>
    <p:extLst>
      <p:ext uri="{BB962C8B-B14F-4D97-AF65-F5344CB8AC3E}">
        <p14:creationId xmlns:p14="http://schemas.microsoft.com/office/powerpoint/2010/main" val="1932563093"/>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2"/>
          <p:cNvSpPr txBox="1">
            <a:spLocks noChangeArrowheads="1"/>
          </p:cNvSpPr>
          <p:nvPr/>
        </p:nvSpPr>
        <p:spPr bwMode="auto">
          <a:xfrm>
            <a:off x="858838" y="501650"/>
            <a:ext cx="7348537" cy="7175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3000" dirty="0" smtClean="0">
                <a:latin typeface="Arial" charset="0"/>
                <a:ea typeface="ＭＳ Ｐゴシック" charset="0"/>
                <a:cs typeface="ＭＳ Ｐゴシック" charset="0"/>
              </a:rPr>
              <a:t>Suspicions turned to the polar filter (DPF)</a:t>
            </a:r>
            <a:endParaRPr lang="en-US" dirty="0">
              <a:latin typeface="Arial" charset="0"/>
              <a:ea typeface="ＭＳ Ｐゴシック" charset="0"/>
              <a:cs typeface="ＭＳ Ｐゴシック" charset="0"/>
            </a:endParaRPr>
          </a:p>
        </p:txBody>
      </p:sp>
      <p:pic>
        <p:nvPicPr>
          <p:cNvPr id="12" name="Picture 4" descr="MPF_V_266hPa_box_algebraic_fourier"/>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8" y="-662782"/>
            <a:ext cx="4525963"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027"/>
          <p:cNvSpPr txBox="1">
            <a:spLocks noChangeArrowheads="1"/>
          </p:cNvSpPr>
          <p:nvPr/>
        </p:nvSpPr>
        <p:spPr bwMode="auto">
          <a:xfrm>
            <a:off x="609600" y="5665788"/>
            <a:ext cx="7772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ea typeface="ヒラギノ角ゴ Pro W3" charset="0"/>
                <a:cs typeface="ヒラギノ角ゴ Pro W3" charset="0"/>
              </a:rPr>
              <a:t>CAM FV core - 80 member mean - 00Z 25 September 2006</a:t>
            </a:r>
          </a:p>
        </p:txBody>
      </p:sp>
      <p:sp>
        <p:nvSpPr>
          <p:cNvPr id="4" name="Footer Placeholder 3"/>
          <p:cNvSpPr>
            <a:spLocks noGrp="1"/>
          </p:cNvSpPr>
          <p:nvPr>
            <p:ph type="ftr" sz="quarter" idx="10"/>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112</a:t>
            </a:fld>
            <a:endParaRPr lang="en-US" dirty="0"/>
          </a:p>
        </p:txBody>
      </p:sp>
    </p:spTree>
    <p:extLst>
      <p:ext uri="{BB962C8B-B14F-4D97-AF65-F5344CB8AC3E}">
        <p14:creationId xmlns:p14="http://schemas.microsoft.com/office/powerpoint/2010/main" val="376274273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2"/>
          <p:cNvSpPr txBox="1">
            <a:spLocks noChangeArrowheads="1"/>
          </p:cNvSpPr>
          <p:nvPr/>
        </p:nvSpPr>
        <p:spPr bwMode="auto">
          <a:xfrm>
            <a:off x="685800" y="495300"/>
            <a:ext cx="7924800" cy="8001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2900" dirty="0" smtClean="0">
                <a:latin typeface="Arial" charset="0"/>
                <a:ea typeface="ＭＳ Ｐゴシック" charset="0"/>
                <a:cs typeface="ＭＳ Ｐゴシック" charset="0"/>
              </a:rPr>
              <a:t>Continuous polar filter (alt-</a:t>
            </a:r>
            <a:r>
              <a:rPr lang="en-US" sz="2900" dirty="0" err="1" smtClean="0">
                <a:latin typeface="Arial" charset="0"/>
                <a:ea typeface="ＭＳ Ｐゴシック" charset="0"/>
                <a:cs typeface="ＭＳ Ｐゴシック" charset="0"/>
              </a:rPr>
              <a:t>pft</a:t>
            </a:r>
            <a:r>
              <a:rPr lang="en-US" sz="2900" dirty="0" smtClean="0">
                <a:latin typeface="Arial" charset="0"/>
                <a:ea typeface="ＭＳ Ｐゴシック" charset="0"/>
                <a:cs typeface="ＭＳ Ｐゴシック" charset="0"/>
              </a:rPr>
              <a:t>) eliminated noise. </a:t>
            </a:r>
            <a:endParaRPr lang="en-US" sz="2900" dirty="0">
              <a:latin typeface="Arial" charset="0"/>
              <a:ea typeface="ＭＳ Ｐゴシック" charset="0"/>
              <a:cs typeface="ＭＳ Ｐゴシック" charset="0"/>
            </a:endParaRPr>
          </a:p>
        </p:txBody>
      </p:sp>
      <p:pic>
        <p:nvPicPr>
          <p:cNvPr id="12" name="Picture 3" descr="ALT_V_266hPa_box_fourier"/>
          <p:cNvPicPr>
            <a:picLocks noChangeAspect="1" noChangeArrowheads="1"/>
          </p:cNvPicPr>
          <p:nvPr/>
        </p:nvPicPr>
        <p:blipFill>
          <a:blip r:embed="rId3">
            <a:extLst>
              <a:ext uri="{28A0092B-C50C-407E-A947-70E740481C1C}">
                <a14:useLocalDpi xmlns:a14="http://schemas.microsoft.com/office/drawing/2010/main" val="0"/>
              </a:ext>
            </a:extLst>
          </a:blip>
          <a:srcRect l="17650" t="4546" r="17650" b="4546"/>
          <a:stretch>
            <a:fillRect/>
          </a:stretch>
        </p:blipFill>
        <p:spPr bwMode="auto">
          <a:xfrm rot="5400000">
            <a:off x="2309019" y="-662782"/>
            <a:ext cx="4525963"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113</a:t>
            </a:fld>
            <a:endParaRPr lang="en-US" dirty="0"/>
          </a:p>
        </p:txBody>
      </p:sp>
    </p:spTree>
    <p:extLst>
      <p:ext uri="{BB962C8B-B14F-4D97-AF65-F5344CB8AC3E}">
        <p14:creationId xmlns:p14="http://schemas.microsoft.com/office/powerpoint/2010/main" val="65255388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MPFmALT_V_266hPa"/>
          <p:cNvPicPr>
            <a:picLocks noChangeAspect="1" noChangeArrowheads="1"/>
          </p:cNvPicPr>
          <p:nvPr/>
        </p:nvPicPr>
        <p:blipFill>
          <a:blip r:embed="rId3">
            <a:extLst>
              <a:ext uri="{28A0092B-C50C-407E-A947-70E740481C1C}">
                <a14:useLocalDpi xmlns:a14="http://schemas.microsoft.com/office/drawing/2010/main" val="0"/>
              </a:ext>
            </a:extLst>
          </a:blip>
          <a:srcRect l="17650" t="4546" r="20590" b="4546"/>
          <a:stretch>
            <a:fillRect/>
          </a:stretch>
        </p:blipFill>
        <p:spPr bwMode="auto">
          <a:xfrm rot="5400000">
            <a:off x="2412206" y="-888206"/>
            <a:ext cx="4319588"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2"/>
          <p:cNvSpPr txBox="1">
            <a:spLocks noChangeArrowheads="1"/>
          </p:cNvSpPr>
          <p:nvPr/>
        </p:nvSpPr>
        <p:spPr bwMode="auto">
          <a:xfrm>
            <a:off x="457200" y="457200"/>
            <a:ext cx="8153400" cy="8763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2pPr>
            <a:lvl3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3pPr>
            <a:lvl4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4pPr>
            <a:lvl5pPr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5pPr>
            <a:lvl6pPr marL="4572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6pPr>
            <a:lvl7pPr marL="9144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7pPr>
            <a:lvl8pPr marL="13716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8pPr>
            <a:lvl9pPr marL="1828800" algn="ctr" rtl="0" eaLnBrk="1" fontAlgn="base" hangingPunct="1">
              <a:spcBef>
                <a:spcPct val="0"/>
              </a:spcBef>
              <a:spcAft>
                <a:spcPct val="0"/>
              </a:spcAft>
              <a:defRPr sz="2400">
                <a:solidFill>
                  <a:schemeClr val="tx2"/>
                </a:solidFill>
                <a:latin typeface="Arial" pitchFamily="-112" charset="0"/>
                <a:ea typeface="ＭＳ Ｐゴシック" pitchFamily="-112" charset="-128"/>
                <a:cs typeface="ＭＳ Ｐゴシック" pitchFamily="-112" charset="-128"/>
              </a:defRPr>
            </a:lvl9pPr>
          </a:lstStyle>
          <a:p>
            <a:r>
              <a:rPr lang="en-US" sz="2600" dirty="0" smtClean="0">
                <a:latin typeface="Arial" charset="0"/>
                <a:ea typeface="ＭＳ Ｐゴシック" charset="0"/>
                <a:cs typeface="ＭＳ Ｐゴシック" charset="0"/>
              </a:rPr>
              <a:t>Differences mostly in transition region of default filter.</a:t>
            </a:r>
            <a:endParaRPr lang="en-US" sz="2600" dirty="0">
              <a:latin typeface="Arial" charset="0"/>
              <a:ea typeface="ＭＳ Ｐゴシック" charset="0"/>
              <a:cs typeface="ＭＳ Ｐゴシック" charset="0"/>
            </a:endParaRPr>
          </a:p>
        </p:txBody>
      </p:sp>
      <p:sp>
        <p:nvSpPr>
          <p:cNvPr id="4" name="Footer Placeholder 3"/>
          <p:cNvSpPr>
            <a:spLocks noGrp="1"/>
          </p:cNvSpPr>
          <p:nvPr>
            <p:ph type="ftr" sz="quarter" idx="10"/>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114</a:t>
            </a:fld>
            <a:endParaRPr lang="en-US" dirty="0"/>
          </a:p>
        </p:txBody>
      </p:sp>
    </p:spTree>
    <p:extLst>
      <p:ext uri="{BB962C8B-B14F-4D97-AF65-F5344CB8AC3E}">
        <p14:creationId xmlns:p14="http://schemas.microsoft.com/office/powerpoint/2010/main" val="347035712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3"/>
          <p:cNvSpPr>
            <a:spLocks noGrp="1" noChangeArrowheads="1"/>
          </p:cNvSpPr>
          <p:nvPr>
            <p:ph type="body" idx="1"/>
          </p:nvPr>
        </p:nvSpPr>
        <p:spPr>
          <a:xfrm>
            <a:off x="695325" y="1371600"/>
            <a:ext cx="7772400" cy="4592638"/>
          </a:xfrm>
        </p:spPr>
        <p:txBody>
          <a:bodyPr>
            <a:normAutofit fontScale="85000" lnSpcReduction="10000"/>
          </a:bodyPr>
          <a:lstStyle/>
          <a:p>
            <a:pPr eaLnBrk="1" hangingPunct="1">
              <a:lnSpc>
                <a:spcPct val="110000"/>
              </a:lnSpc>
              <a:spcBef>
                <a:spcPct val="50000"/>
              </a:spcBef>
            </a:pPr>
            <a:r>
              <a:rPr lang="en-US" dirty="0">
                <a:solidFill>
                  <a:srgbClr val="FF0000"/>
                </a:solidFill>
                <a:latin typeface="Arial" charset="0"/>
                <a:ea typeface="ＭＳ Ｐゴシック" charset="0"/>
                <a:cs typeface="ＭＳ Ｐゴシック" charset="0"/>
              </a:rPr>
              <a:t>The use of DART diagnosed a problem that had been unrecognized (or at least undocumented).</a:t>
            </a:r>
          </a:p>
          <a:p>
            <a:pPr eaLnBrk="1" hangingPunct="1">
              <a:lnSpc>
                <a:spcPct val="110000"/>
              </a:lnSpc>
              <a:spcBef>
                <a:spcPct val="50000"/>
              </a:spcBef>
            </a:pPr>
            <a:r>
              <a:rPr lang="en-US" dirty="0">
                <a:latin typeface="Arial" charset="0"/>
                <a:ea typeface="ＭＳ Ｐゴシック" charset="0"/>
                <a:cs typeface="ＭＳ Ｐゴシック" charset="0"/>
              </a:rPr>
              <a:t>Could have an important effect on any physics in which </a:t>
            </a:r>
            <a:r>
              <a:rPr lang="en-US" dirty="0" err="1">
                <a:latin typeface="Arial" charset="0"/>
                <a:ea typeface="ＭＳ Ｐゴシック" charset="0"/>
                <a:cs typeface="ＭＳ Ｐゴシック" charset="0"/>
              </a:rPr>
              <a:t>meridional</a:t>
            </a:r>
            <a:r>
              <a:rPr lang="en-US" dirty="0">
                <a:latin typeface="Arial" charset="0"/>
                <a:ea typeface="ＭＳ Ｐゴシック" charset="0"/>
                <a:cs typeface="ＭＳ Ｐゴシック" charset="0"/>
              </a:rPr>
              <a:t> mixing is important.</a:t>
            </a:r>
          </a:p>
          <a:p>
            <a:pPr eaLnBrk="1" hangingPunct="1">
              <a:lnSpc>
                <a:spcPct val="110000"/>
              </a:lnSpc>
              <a:spcBef>
                <a:spcPct val="50000"/>
              </a:spcBef>
            </a:pPr>
            <a:r>
              <a:rPr lang="en-US" dirty="0">
                <a:solidFill>
                  <a:schemeClr val="tx2"/>
                </a:solidFill>
                <a:latin typeface="Arial" charset="0"/>
                <a:ea typeface="ＭＳ Ｐゴシック" charset="0"/>
                <a:cs typeface="ＭＳ Ｐゴシック" charset="0"/>
              </a:rPr>
              <a:t>The problem can be seen in </a:t>
            </a:r>
            <a:r>
              <a:rPr lang="ja-JP" altLang="en-US" dirty="0">
                <a:solidFill>
                  <a:schemeClr val="tx2"/>
                </a:solidFill>
                <a:latin typeface="Arial" charset="0"/>
                <a:ea typeface="ＭＳ Ｐゴシック" charset="0"/>
                <a:cs typeface="ＭＳ Ｐゴシック" charset="0"/>
              </a:rPr>
              <a:t>‘</a:t>
            </a:r>
            <a:r>
              <a:rPr lang="en-US" dirty="0">
                <a:solidFill>
                  <a:schemeClr val="tx2"/>
                </a:solidFill>
                <a:latin typeface="Arial" charset="0"/>
                <a:ea typeface="ＭＳ Ｐゴシック" charset="0"/>
                <a:cs typeface="ＭＳ Ｐゴシック" charset="0"/>
              </a:rPr>
              <a:t>free runs</a:t>
            </a:r>
            <a:r>
              <a:rPr lang="ja-JP" altLang="en-US" dirty="0">
                <a:solidFill>
                  <a:schemeClr val="tx2"/>
                </a:solidFill>
                <a:latin typeface="Arial" charset="0"/>
                <a:ea typeface="ＭＳ Ｐゴシック" charset="0"/>
                <a:cs typeface="ＭＳ Ｐゴシック" charset="0"/>
              </a:rPr>
              <a:t>’</a:t>
            </a:r>
            <a:r>
              <a:rPr lang="en-US" dirty="0">
                <a:solidFill>
                  <a:schemeClr val="tx2"/>
                </a:solidFill>
                <a:latin typeface="Arial" charset="0"/>
                <a:ea typeface="ＭＳ Ｐゴシック" charset="0"/>
                <a:cs typeface="ＭＳ Ｐゴシック" charset="0"/>
              </a:rPr>
              <a:t> - it is not a data assimilation artifact.</a:t>
            </a:r>
          </a:p>
          <a:p>
            <a:pPr eaLnBrk="1" hangingPunct="1">
              <a:lnSpc>
                <a:spcPct val="110000"/>
              </a:lnSpc>
              <a:spcBef>
                <a:spcPct val="50000"/>
              </a:spcBef>
            </a:pPr>
            <a:r>
              <a:rPr lang="en-US" dirty="0">
                <a:solidFill>
                  <a:srgbClr val="FF0000"/>
                </a:solidFill>
                <a:latin typeface="Arial" charset="0"/>
                <a:ea typeface="ＭＳ Ｐゴシック" charset="0"/>
                <a:cs typeface="ＭＳ Ｐゴシック" charset="0"/>
              </a:rPr>
              <a:t>Without assimilation, </a:t>
            </a:r>
            <a:r>
              <a:rPr lang="en-US" dirty="0" smtClean="0">
                <a:solidFill>
                  <a:srgbClr val="FF0000"/>
                </a:solidFill>
                <a:latin typeface="Arial" charset="0"/>
                <a:ea typeface="ＭＳ Ｐゴシック" charset="0"/>
                <a:cs typeface="ＭＳ Ｐゴシック" charset="0"/>
              </a:rPr>
              <a:t>can’t </a:t>
            </a:r>
            <a:r>
              <a:rPr lang="en-US" dirty="0">
                <a:solidFill>
                  <a:srgbClr val="FF0000"/>
                </a:solidFill>
                <a:latin typeface="Arial" charset="0"/>
                <a:ea typeface="ＭＳ Ｐゴシック" charset="0"/>
                <a:cs typeface="ＭＳ Ｐゴシック" charset="0"/>
              </a:rPr>
              <a:t>get reproducing occurrences to diagnose.</a:t>
            </a:r>
          </a:p>
          <a:p>
            <a:pPr eaLnBrk="1" hangingPunct="1">
              <a:lnSpc>
                <a:spcPct val="90000"/>
              </a:lnSpc>
            </a:pPr>
            <a:endParaRPr lang="en-US" dirty="0">
              <a:latin typeface="Arial" charset="0"/>
              <a:ea typeface="ＭＳ Ｐゴシック" charset="0"/>
              <a:cs typeface="ＭＳ Ｐゴシック" charset="0"/>
            </a:endParaRPr>
          </a:p>
        </p:txBody>
      </p:sp>
      <p:sp>
        <p:nvSpPr>
          <p:cNvPr id="4" name="Footer Placeholder 3"/>
          <p:cNvSpPr>
            <a:spLocks noGrp="1"/>
          </p:cNvSpPr>
          <p:nvPr>
            <p:ph type="ftr" sz="quarter" idx="10"/>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115</a:t>
            </a:fld>
            <a:endParaRPr lang="en-US" dirty="0"/>
          </a:p>
        </p:txBody>
      </p:sp>
    </p:spTree>
    <p:extLst>
      <p:ext uri="{BB962C8B-B14F-4D97-AF65-F5344CB8AC3E}">
        <p14:creationId xmlns:p14="http://schemas.microsoft.com/office/powerpoint/2010/main" val="259291404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819400"/>
            <a:ext cx="7772400" cy="2590800"/>
          </a:xfrm>
        </p:spPr>
        <p:txBody>
          <a:bodyPr>
            <a:normAutofit/>
          </a:bodyPr>
          <a:lstStyle/>
          <a:p>
            <a:pPr>
              <a:buFont typeface="Arial"/>
              <a:buChar char="•"/>
            </a:pPr>
            <a:r>
              <a:rPr lang="en-US" sz="2000" dirty="0" smtClean="0"/>
              <a:t>Climate change over time scales of 1 to several decades has been identified as very important for mitigation and infrastructure planning.</a:t>
            </a:r>
          </a:p>
          <a:p>
            <a:pPr>
              <a:buFont typeface="Arial"/>
              <a:buChar char="•"/>
            </a:pPr>
            <a:r>
              <a:rPr lang="en-US" sz="2000" dirty="0" smtClean="0"/>
              <a:t>Need ocean initial conditions for the IPCC decadal prediction program (and maybe a crystal ball, too!).</a:t>
            </a:r>
          </a:p>
        </p:txBody>
      </p:sp>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830997"/>
          </a:xfrm>
          <a:prstGeom prst="rect">
            <a:avLst/>
          </a:prstGeom>
          <a:noFill/>
        </p:spPr>
        <p:txBody>
          <a:bodyPr wrap="square" rtlCol="0">
            <a:spAutoFit/>
          </a:bodyPr>
          <a:lstStyle/>
          <a:p>
            <a:r>
              <a:rPr lang="en-US" dirty="0" smtClean="0"/>
              <a:t>Science: Global Ocean data assimilation.</a:t>
            </a:r>
          </a:p>
          <a:p>
            <a:r>
              <a:rPr lang="en-US" dirty="0" smtClean="0"/>
              <a:t>Collaborators: Alicia </a:t>
            </a:r>
            <a:r>
              <a:rPr lang="en-US" dirty="0" err="1" smtClean="0"/>
              <a:t>Karspeck</a:t>
            </a:r>
            <a:r>
              <a:rPr lang="en-US" dirty="0" smtClean="0"/>
              <a:t>, Steve Yeager, CGD.</a:t>
            </a:r>
            <a:endParaRPr lang="en-US" dirty="0"/>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116</a:t>
            </a:fld>
            <a:endParaRPr lang="en-US" dirty="0"/>
          </a:p>
        </p:txBody>
      </p:sp>
    </p:spTree>
    <p:extLst>
      <p:ext uri="{BB962C8B-B14F-4D97-AF65-F5344CB8AC3E}">
        <p14:creationId xmlns:p14="http://schemas.microsoft.com/office/powerpoint/2010/main" val="2561436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TextBox 6"/>
          <p:cNvSpPr txBox="1">
            <a:spLocks noChangeArrowheads="1"/>
          </p:cNvSpPr>
          <p:nvPr/>
        </p:nvSpPr>
        <p:spPr bwMode="auto">
          <a:xfrm>
            <a:off x="381000" y="1905000"/>
            <a:ext cx="7315200" cy="5486400"/>
          </a:xfrm>
          <a:prstGeom prst="rect">
            <a:avLst/>
          </a:prstGeom>
          <a:noFill/>
          <a:ln w="9525">
            <a:noFill/>
            <a:miter lim="800000"/>
            <a:headEnd/>
            <a:tailEnd/>
          </a:ln>
        </p:spPr>
        <p:txBody>
          <a:bodyPr wrap="square">
            <a:prstTxWarp prst="textNoShape">
              <a:avLst/>
            </a:prstTxWarp>
            <a:spAutoFit/>
          </a:bodyPr>
          <a:lstStyle/>
          <a:p>
            <a:pPr defTabSz="914400" eaLnBrk="0" fontAlgn="base" hangingPunct="0">
              <a:spcBef>
                <a:spcPct val="0"/>
              </a:spcBef>
              <a:spcAft>
                <a:spcPct val="0"/>
              </a:spcAft>
            </a:pPr>
            <a:r>
              <a:rPr lang="en-US" sz="1600" dirty="0" smtClean="0">
                <a:solidFill>
                  <a:srgbClr val="000000"/>
                </a:solidFill>
                <a:latin typeface="Arial" pitchFamily="-110" charset="0"/>
                <a:ea typeface="ＭＳ Ｐゴシック" pitchFamily="-110" charset="-128"/>
                <a:cs typeface="ＭＳ Ｐゴシック" pitchFamily="-110" charset="-128"/>
              </a:rPr>
              <a:t>FLOAT_SALINITY</a:t>
            </a:r>
            <a:r>
              <a:rPr lang="en-US" sz="1600" dirty="0">
                <a:solidFill>
                  <a:srgbClr val="000000"/>
                </a:solidFill>
                <a:latin typeface="Arial" pitchFamily="-110" charset="0"/>
                <a:ea typeface="ＭＳ Ｐゴシック" pitchFamily="-110" charset="-128"/>
                <a:cs typeface="ＭＳ Ｐゴシック" pitchFamily="-110" charset="-128"/>
              </a:rPr>
              <a:t>   	</a:t>
            </a:r>
            <a:r>
              <a:rPr lang="en-US" sz="1600" dirty="0" smtClean="0">
                <a:solidFill>
                  <a:srgbClr val="000000"/>
                </a:solidFill>
                <a:latin typeface="Arial" pitchFamily="-110" charset="0"/>
                <a:ea typeface="ＭＳ Ｐゴシック" pitchFamily="-110" charset="-128"/>
                <a:cs typeface="ＭＳ Ｐゴシック" pitchFamily="-110" charset="-128"/>
              </a:rPr>
              <a:t>		68200</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smtClean="0">
                <a:solidFill>
                  <a:srgbClr val="000000"/>
                </a:solidFill>
                <a:latin typeface="Arial" pitchFamily="-110" charset="0"/>
                <a:ea typeface="ＭＳ Ｐゴシック" pitchFamily="-110" charset="-128"/>
                <a:cs typeface="ＭＳ Ｐゴシック" pitchFamily="-110" charset="-128"/>
              </a:rPr>
              <a:t>FLOAT_TEMPERATURE		395032</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smtClean="0">
                <a:solidFill>
                  <a:srgbClr val="000000"/>
                </a:solidFill>
                <a:latin typeface="Arial" pitchFamily="-110" charset="0"/>
                <a:ea typeface="ＭＳ Ｐゴシック" pitchFamily="-110" charset="-128"/>
                <a:cs typeface="ＭＳ Ｐゴシック" pitchFamily="-110" charset="-128"/>
              </a:rPr>
              <a:t>DRIFTER_TEMPERATURE		33963</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MOORING_SALINITY  </a:t>
            </a:r>
            <a:r>
              <a:rPr lang="en-US" sz="1600" dirty="0" smtClean="0">
                <a:solidFill>
                  <a:srgbClr val="000000"/>
                </a:solidFill>
                <a:latin typeface="Arial" pitchFamily="-110" charset="0"/>
                <a:ea typeface="ＭＳ Ｐゴシック" pitchFamily="-110" charset="-128"/>
                <a:cs typeface="ＭＳ Ｐゴシック" pitchFamily="-110" charset="-128"/>
              </a:rPr>
              <a:t> 		27476</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MOORING_TEMPERATURE </a:t>
            </a:r>
            <a:r>
              <a:rPr lang="en-US" sz="1600" dirty="0" smtClean="0">
                <a:solidFill>
                  <a:srgbClr val="000000"/>
                </a:solidFill>
                <a:latin typeface="Arial" pitchFamily="-110" charset="0"/>
                <a:ea typeface="ＭＳ Ｐゴシック" pitchFamily="-110" charset="-128"/>
                <a:cs typeface="ＭＳ Ｐゴシック" pitchFamily="-110" charset="-128"/>
              </a:rPr>
              <a:t> 		</a:t>
            </a:r>
            <a:r>
              <a:rPr lang="en-US" sz="1600" dirty="0">
                <a:solidFill>
                  <a:srgbClr val="000000"/>
                </a:solidFill>
                <a:latin typeface="Arial" pitchFamily="-110" charset="0"/>
                <a:ea typeface="ＭＳ Ｐゴシック" pitchFamily="-110" charset="-128"/>
                <a:cs typeface="ＭＳ Ｐゴシック" pitchFamily="-110" charset="-128"/>
              </a:rPr>
              <a:t>623967                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BOTTLE_SALINITY  </a:t>
            </a:r>
            <a:r>
              <a:rPr lang="en-US" sz="1600" dirty="0" smtClean="0">
                <a:solidFill>
                  <a:srgbClr val="000000"/>
                </a:solidFill>
                <a:latin typeface="Arial" pitchFamily="-110" charset="0"/>
                <a:ea typeface="ＭＳ Ｐゴシック" pitchFamily="-110" charset="-128"/>
                <a:cs typeface="ＭＳ Ｐゴシック" pitchFamily="-110" charset="-128"/>
              </a:rPr>
              <a:t> 		79855</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BOTTLE_TEMPERATURE   </a:t>
            </a:r>
            <a:r>
              <a:rPr lang="en-US" sz="1600" dirty="0" smtClean="0">
                <a:solidFill>
                  <a:srgbClr val="000000"/>
                </a:solidFill>
                <a:latin typeface="Arial" pitchFamily="-110" charset="0"/>
                <a:ea typeface="ＭＳ Ｐゴシック" pitchFamily="-110" charset="-128"/>
                <a:cs typeface="ＭＳ Ｐゴシック" pitchFamily="-110" charset="-128"/>
              </a:rPr>
              <a:t>		81488</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CTD_SALINITY  	</a:t>
            </a:r>
            <a:r>
              <a:rPr lang="en-US" sz="1600" dirty="0" smtClean="0">
                <a:solidFill>
                  <a:srgbClr val="000000"/>
                </a:solidFill>
                <a:latin typeface="Arial" pitchFamily="-110" charset="0"/>
                <a:ea typeface="ＭＳ Ｐゴシック" pitchFamily="-110" charset="-128"/>
                <a:cs typeface="ＭＳ Ｐゴシック" pitchFamily="-110" charset="-128"/>
              </a:rPr>
              <a:t>		328812</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CTD_TEMPERATURE  </a:t>
            </a:r>
            <a:r>
              <a:rPr lang="en-US" sz="1600" dirty="0" smtClean="0">
                <a:solidFill>
                  <a:srgbClr val="000000"/>
                </a:solidFill>
                <a:latin typeface="Arial" pitchFamily="-110" charset="0"/>
                <a:ea typeface="ＭＳ Ｐゴシック" pitchFamily="-110" charset="-128"/>
                <a:cs typeface="ＭＳ Ｐゴシック" pitchFamily="-110" charset="-128"/>
              </a:rPr>
              <a:t>		368715</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STD_SALINITY     	</a:t>
            </a:r>
            <a:r>
              <a:rPr lang="en-US" sz="1600" dirty="0" smtClean="0">
                <a:solidFill>
                  <a:srgbClr val="000000"/>
                </a:solidFill>
                <a:latin typeface="Arial" pitchFamily="-110" charset="0"/>
                <a:ea typeface="ＭＳ Ｐゴシック" pitchFamily="-110" charset="-128"/>
                <a:cs typeface="ＭＳ Ｐゴシック" pitchFamily="-110" charset="-128"/>
              </a:rPr>
              <a:t>		674</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STD_TEMPERATURE     		677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XCTD_SALINITY    	</a:t>
            </a:r>
            <a:r>
              <a:rPr lang="en-US" sz="1600" dirty="0" smtClean="0">
                <a:solidFill>
                  <a:srgbClr val="000000"/>
                </a:solidFill>
                <a:latin typeface="Arial" pitchFamily="-110" charset="0"/>
                <a:ea typeface="ＭＳ Ｐゴシック" pitchFamily="-110" charset="-128"/>
                <a:cs typeface="ＭＳ Ｐゴシック" pitchFamily="-110" charset="-128"/>
              </a:rPr>
              <a:t>		3328</a:t>
            </a:r>
            <a:r>
              <a:rPr lang="en-US" sz="1600" dirty="0">
                <a:solidFill>
                  <a:srgbClr val="000000"/>
                </a:solidFill>
                <a:latin typeface="Arial" pitchFamily="-110" charset="0"/>
                <a:ea typeface="ＭＳ Ｐゴシック" pitchFamily="-110" charset="-128"/>
                <a:cs typeface="ＭＳ Ｐゴシック" pitchFamily="-110" charset="-128"/>
              </a:rPr>
              <a:t>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XCTD_TEMPERATURE   	 	5790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MBT_TEMPERATURE   		58206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XBT_TEMPERATURE 		1093330                </a:t>
            </a:r>
          </a:p>
          <a:p>
            <a:pPr defTabSz="914400" eaLnBrk="0" fontAlgn="base" hangingPunct="0">
              <a:spcBef>
                <a:spcPct val="0"/>
              </a:spcBef>
              <a:spcAft>
                <a:spcPct val="0"/>
              </a:spcAft>
            </a:pPr>
            <a:r>
              <a:rPr lang="en-US" sz="1600" dirty="0">
                <a:solidFill>
                  <a:srgbClr val="000000"/>
                </a:solidFill>
                <a:latin typeface="Arial" pitchFamily="-110" charset="0"/>
                <a:ea typeface="ＭＳ Ｐゴシック" pitchFamily="-110" charset="-128"/>
                <a:cs typeface="ＭＳ Ｐゴシック" pitchFamily="-110" charset="-128"/>
              </a:rPr>
              <a:t>APB_TEMPERATURE  	</a:t>
            </a:r>
            <a:r>
              <a:rPr lang="en-US" sz="1600" dirty="0" smtClean="0">
                <a:solidFill>
                  <a:srgbClr val="000000"/>
                </a:solidFill>
                <a:latin typeface="Arial" pitchFamily="-110" charset="0"/>
                <a:ea typeface="ＭＳ Ｐゴシック" pitchFamily="-110" charset="-128"/>
                <a:cs typeface="ＭＳ Ｐゴシック" pitchFamily="-110" charset="-128"/>
              </a:rPr>
              <a:t>	580111</a:t>
            </a:r>
            <a:endParaRPr lang="en-US" sz="1600" dirty="0">
              <a:solidFill>
                <a:srgbClr val="000000"/>
              </a:solidFill>
              <a:latin typeface="Arial" pitchFamily="-110" charset="0"/>
              <a:ea typeface="ＭＳ Ｐゴシック" pitchFamily="-110" charset="-128"/>
              <a:cs typeface="ＭＳ Ｐゴシック" pitchFamily="-110" charset="-128"/>
            </a:endParaRPr>
          </a:p>
          <a:p>
            <a:pPr defTabSz="914400" eaLnBrk="0" fontAlgn="base" hangingPunct="0">
              <a:spcBef>
                <a:spcPct val="0"/>
              </a:spcBef>
              <a:spcAft>
                <a:spcPct val="0"/>
              </a:spcAft>
            </a:pPr>
            <a:endParaRPr lang="en-US" sz="2400" dirty="0">
              <a:solidFill>
                <a:srgbClr val="000000"/>
              </a:solidFill>
              <a:latin typeface="Arial" pitchFamily="-110" charset="0"/>
              <a:ea typeface="ＭＳ Ｐゴシック" pitchFamily="-110" charset="-128"/>
              <a:cs typeface="ＭＳ Ｐゴシック" pitchFamily="-110" charset="-128"/>
            </a:endParaRPr>
          </a:p>
          <a:p>
            <a:pPr defTabSz="914400" eaLnBrk="0" fontAlgn="base" hangingPunct="0">
              <a:spcBef>
                <a:spcPct val="0"/>
              </a:spcBef>
              <a:spcAft>
                <a:spcPct val="0"/>
              </a:spcAft>
            </a:pPr>
            <a:endParaRPr lang="en-US" sz="2400" dirty="0">
              <a:solidFill>
                <a:srgbClr val="000000"/>
              </a:solidFill>
              <a:latin typeface="Arial" pitchFamily="-110" charset="0"/>
              <a:ea typeface="ＭＳ Ｐゴシック" pitchFamily="-110" charset="-128"/>
              <a:cs typeface="ＭＳ Ｐゴシック" pitchFamily="-110" charset="-128"/>
            </a:endParaRPr>
          </a:p>
        </p:txBody>
      </p:sp>
      <p:pic>
        <p:nvPicPr>
          <p:cNvPr id="39941" name="Picture 7" descr="seal.jpg"/>
          <p:cNvPicPr>
            <a:picLocks noChangeAspect="1"/>
          </p:cNvPicPr>
          <p:nvPr/>
        </p:nvPicPr>
        <p:blipFill>
          <a:blip r:embed="rId2"/>
          <a:srcRect/>
          <a:stretch>
            <a:fillRect/>
          </a:stretch>
        </p:blipFill>
        <p:spPr bwMode="auto">
          <a:xfrm>
            <a:off x="5791200" y="4031834"/>
            <a:ext cx="2743200" cy="1835566"/>
          </a:xfrm>
          <a:prstGeom prst="rect">
            <a:avLst/>
          </a:prstGeom>
          <a:noFill/>
          <a:ln w="9525">
            <a:noFill/>
            <a:miter lim="800000"/>
            <a:headEnd/>
            <a:tailEnd/>
          </a:ln>
        </p:spPr>
      </p:pic>
      <p:pic>
        <p:nvPicPr>
          <p:cNvPr id="39942" name="Picture 8" descr="tao.jpg"/>
          <p:cNvPicPr>
            <a:picLocks noChangeAspect="1"/>
          </p:cNvPicPr>
          <p:nvPr/>
        </p:nvPicPr>
        <p:blipFill>
          <a:blip r:embed="rId3"/>
          <a:srcRect/>
          <a:stretch>
            <a:fillRect/>
          </a:stretch>
        </p:blipFill>
        <p:spPr bwMode="auto">
          <a:xfrm>
            <a:off x="5791200" y="1890346"/>
            <a:ext cx="2743200" cy="2072054"/>
          </a:xfrm>
          <a:prstGeom prst="rect">
            <a:avLst/>
          </a:prstGeom>
          <a:noFill/>
          <a:ln w="9525">
            <a:noFill/>
            <a:miter lim="800000"/>
            <a:headEnd/>
            <a:tailEnd/>
          </a:ln>
        </p:spPr>
      </p:pic>
      <p:sp>
        <p:nvSpPr>
          <p:cNvPr id="9" name="TextBox 8"/>
          <p:cNvSpPr txBox="1"/>
          <p:nvPr/>
        </p:nvSpPr>
        <p:spPr>
          <a:xfrm>
            <a:off x="533400" y="1367135"/>
            <a:ext cx="8153400" cy="461665"/>
          </a:xfrm>
          <a:prstGeom prst="rect">
            <a:avLst/>
          </a:prstGeom>
          <a:noFill/>
        </p:spPr>
        <p:txBody>
          <a:bodyPr wrap="square" rtlCol="0">
            <a:spAutoFit/>
          </a:bodyPr>
          <a:lstStyle/>
          <a:p>
            <a:pPr algn="ctr" defTabSz="914400" eaLnBrk="0" fontAlgn="base" hangingPunct="0">
              <a:spcBef>
                <a:spcPct val="0"/>
              </a:spcBef>
              <a:spcAft>
                <a:spcPct val="0"/>
              </a:spcAft>
            </a:pPr>
            <a:r>
              <a:rPr lang="en-US" dirty="0" smtClean="0">
                <a:solidFill>
                  <a:srgbClr val="000000"/>
                </a:solidFill>
                <a:latin typeface="Arial" pitchFamily="-110" charset="0"/>
                <a:ea typeface="ＭＳ Ｐゴシック" pitchFamily="-110" charset="-128"/>
                <a:cs typeface="ＭＳ Ｐゴシック" pitchFamily="-110" charset="-128"/>
              </a:rPr>
              <a:t>These counts are for 1998 &amp; 1999 and are representative.</a:t>
            </a:r>
            <a:endParaRPr lang="en-US" dirty="0">
              <a:solidFill>
                <a:srgbClr val="000000"/>
              </a:solidFill>
              <a:latin typeface="Arial" pitchFamily="-110" charset="0"/>
              <a:ea typeface="ＭＳ Ｐゴシック" pitchFamily="-110" charset="-128"/>
              <a:cs typeface="ＭＳ Ｐゴシック" pitchFamily="-110" charset="-128"/>
            </a:endParaRP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TextBox 3"/>
          <p:cNvSpPr txBox="1"/>
          <p:nvPr/>
        </p:nvSpPr>
        <p:spPr>
          <a:xfrm>
            <a:off x="609600" y="838200"/>
            <a:ext cx="8305800" cy="461665"/>
          </a:xfrm>
          <a:prstGeom prst="rect">
            <a:avLst/>
          </a:prstGeom>
          <a:noFill/>
        </p:spPr>
        <p:txBody>
          <a:bodyPr wrap="square" rtlCol="0">
            <a:spAutoFit/>
          </a:bodyPr>
          <a:lstStyle/>
          <a:p>
            <a:r>
              <a:rPr lang="en-US" dirty="0" smtClean="0"/>
              <a:t>World Ocean Database T, S observation counts.</a:t>
            </a:r>
            <a:endParaRPr lang="en-US" dirty="0"/>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117</a:t>
            </a:fld>
            <a:endParaRPr lang="en-US" dirty="0"/>
          </a:p>
        </p:txBody>
      </p:sp>
    </p:spTree>
    <p:extLst>
      <p:ext uri="{BB962C8B-B14F-4D97-AF65-F5344CB8AC3E}">
        <p14:creationId xmlns:p14="http://schemas.microsoft.com/office/powerpoint/2010/main" val="20754696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extBox 10"/>
          <p:cNvSpPr txBox="1">
            <a:spLocks noChangeArrowheads="1"/>
          </p:cNvSpPr>
          <p:nvPr/>
        </p:nvSpPr>
        <p:spPr bwMode="auto">
          <a:xfrm rot="-5400000">
            <a:off x="-638145" y="4448145"/>
            <a:ext cx="2133600" cy="400110"/>
          </a:xfrm>
          <a:prstGeom prst="rect">
            <a:avLst/>
          </a:prstGeom>
          <a:noFill/>
          <a:ln w="9525">
            <a:noFill/>
            <a:miter lim="800000"/>
            <a:headEnd/>
            <a:tailEnd/>
          </a:ln>
        </p:spPr>
        <p:txBody>
          <a:bodyPr wrap="square">
            <a:prstTxWarp prst="textNoShape">
              <a:avLst/>
            </a:prstTxWarp>
            <a:spAutoFit/>
          </a:bodyPr>
          <a:lstStyle/>
          <a:p>
            <a:pPr algn="ctr" defTabSz="914400" eaLnBrk="0" fontAlgn="base" hangingPunct="0">
              <a:spcBef>
                <a:spcPct val="0"/>
              </a:spcBef>
              <a:spcAft>
                <a:spcPct val="0"/>
              </a:spcAft>
            </a:pPr>
            <a:r>
              <a:rPr lang="en-US" sz="2000" b="1" dirty="0" smtClean="0">
                <a:solidFill>
                  <a:srgbClr val="000000"/>
                </a:solidFill>
                <a:latin typeface="Arial" pitchFamily="-110" charset="0"/>
                <a:ea typeface="ＭＳ Ｐゴシック" pitchFamily="-110" charset="-128"/>
                <a:cs typeface="ＭＳ Ｐゴシック" pitchFamily="-110" charset="-128"/>
              </a:rPr>
              <a:t>23 POP 1 DATM</a:t>
            </a:r>
            <a:endParaRPr lang="en-US" sz="2000" b="1" dirty="0">
              <a:solidFill>
                <a:srgbClr val="000000"/>
              </a:solidFill>
              <a:latin typeface="Arial" pitchFamily="-110" charset="0"/>
              <a:ea typeface="ＭＳ Ｐゴシック" pitchFamily="-110" charset="-128"/>
              <a:cs typeface="ＭＳ Ｐゴシック" pitchFamily="-110" charset="-128"/>
            </a:endParaRPr>
          </a:p>
        </p:txBody>
      </p:sp>
      <p:sp>
        <p:nvSpPr>
          <p:cNvPr id="10" name="TextBox 9"/>
          <p:cNvSpPr txBox="1"/>
          <p:nvPr/>
        </p:nvSpPr>
        <p:spPr>
          <a:xfrm>
            <a:off x="152400" y="773771"/>
            <a:ext cx="492443" cy="2188134"/>
          </a:xfrm>
          <a:prstGeom prst="rect">
            <a:avLst/>
          </a:prstGeom>
          <a:noFill/>
        </p:spPr>
        <p:txBody>
          <a:bodyPr vert="vert270" wrap="none" rtlCol="0">
            <a:spAutoFit/>
          </a:bodyPr>
          <a:lstStyle/>
          <a:p>
            <a:pPr algn="ctr" defTabSz="914400" eaLnBrk="0" fontAlgn="base" hangingPunct="0">
              <a:spcBef>
                <a:spcPct val="0"/>
              </a:spcBef>
              <a:spcAft>
                <a:spcPct val="0"/>
              </a:spcAft>
            </a:pPr>
            <a:r>
              <a:rPr lang="en-US" sz="2000" dirty="0" smtClean="0">
                <a:solidFill>
                  <a:srgbClr val="000000"/>
                </a:solidFill>
                <a:latin typeface="Arial" pitchFamily="-110" charset="0"/>
                <a:ea typeface="ＭＳ Ｐゴシック" pitchFamily="-110" charset="-128"/>
                <a:cs typeface="ＭＳ Ｐゴシック" pitchFamily="-110" charset="-128"/>
              </a:rPr>
              <a:t>Coupled Free Run</a:t>
            </a:r>
            <a:endParaRPr lang="en-US" sz="2000" dirty="0">
              <a:solidFill>
                <a:srgbClr val="000000"/>
              </a:solidFill>
              <a:latin typeface="Arial" pitchFamily="-110" charset="0"/>
              <a:ea typeface="ＭＳ Ｐゴシック" pitchFamily="-110" charset="-128"/>
              <a:cs typeface="ＭＳ Ｐゴシック" pitchFamily="-110" charset="-128"/>
            </a:endParaRPr>
          </a:p>
        </p:txBody>
      </p:sp>
      <p:grpSp>
        <p:nvGrpSpPr>
          <p:cNvPr id="3" name="Group 2"/>
          <p:cNvGrpSpPr/>
          <p:nvPr/>
        </p:nvGrpSpPr>
        <p:grpSpPr>
          <a:xfrm>
            <a:off x="685800" y="685800"/>
            <a:ext cx="8382000" cy="5810787"/>
            <a:chOff x="685800" y="381000"/>
            <a:chExt cx="8382000" cy="5810787"/>
          </a:xfrm>
        </p:grpSpPr>
        <p:pic>
          <p:nvPicPr>
            <p:cNvPr id="9" name="Picture 8" descr="SSTA.1998.png"/>
            <p:cNvPicPr>
              <a:picLocks noChangeAspect="1"/>
            </p:cNvPicPr>
            <p:nvPr/>
          </p:nvPicPr>
          <p:blipFill>
            <a:blip r:embed="rId2"/>
            <a:srcRect t="4979"/>
            <a:stretch>
              <a:fillRect/>
            </a:stretch>
          </p:blipFill>
          <p:spPr>
            <a:xfrm>
              <a:off x="685800" y="457200"/>
              <a:ext cx="7696200" cy="5734587"/>
            </a:xfrm>
            <a:prstGeom prst="rect">
              <a:avLst/>
            </a:prstGeom>
          </p:spPr>
        </p:pic>
        <p:sp>
          <p:nvSpPr>
            <p:cNvPr id="12" name="Rectangle 11"/>
            <p:cNvSpPr/>
            <p:nvPr/>
          </p:nvSpPr>
          <p:spPr>
            <a:xfrm>
              <a:off x="8267581" y="381000"/>
              <a:ext cx="800219" cy="3124200"/>
            </a:xfrm>
            <a:prstGeom prst="rect">
              <a:avLst/>
            </a:prstGeom>
          </p:spPr>
          <p:txBody>
            <a:bodyPr vert="vert270" wrap="square">
              <a:spAutoFit/>
            </a:bodyPr>
            <a:lstStyle/>
            <a:p>
              <a:pPr algn="ctr" defTabSz="914400" eaLnBrk="0" fontAlgn="base" hangingPunct="0">
                <a:spcBef>
                  <a:spcPct val="0"/>
                </a:spcBef>
                <a:spcAft>
                  <a:spcPct val="0"/>
                </a:spcAft>
              </a:pPr>
              <a:r>
                <a:rPr lang="en-US" sz="2000" dirty="0" smtClean="0">
                  <a:solidFill>
                    <a:srgbClr val="000000"/>
                  </a:solidFill>
                  <a:latin typeface="Arial" pitchFamily="-110" charset="0"/>
                  <a:ea typeface="ＭＳ Ｐゴシック" pitchFamily="-110" charset="-128"/>
                  <a:cs typeface="ＭＳ Ｐゴシック" pitchFamily="-110" charset="-128"/>
                </a:rPr>
                <a:t>POP forced by observed atmosphere (</a:t>
              </a:r>
              <a:r>
                <a:rPr lang="en-US" sz="2000" dirty="0" err="1" smtClean="0">
                  <a:solidFill>
                    <a:srgbClr val="000000"/>
                  </a:solidFill>
                  <a:latin typeface="Arial" pitchFamily="-110" charset="0"/>
                  <a:ea typeface="ＭＳ Ｐゴシック" pitchFamily="-110" charset="-128"/>
                  <a:cs typeface="ＭＳ Ｐゴシック" pitchFamily="-110" charset="-128"/>
                </a:rPr>
                <a:t>hindcast</a:t>
              </a:r>
              <a:r>
                <a:rPr lang="en-US" sz="2000" dirty="0" smtClean="0">
                  <a:solidFill>
                    <a:srgbClr val="000000"/>
                  </a:solidFill>
                  <a:latin typeface="Arial" pitchFamily="-110" charset="0"/>
                  <a:ea typeface="ＭＳ Ｐゴシック" pitchFamily="-110" charset="-128"/>
                  <a:cs typeface="ＭＳ Ｐゴシック" pitchFamily="-110" charset="-128"/>
                </a:rPr>
                <a:t>)</a:t>
              </a:r>
              <a:endParaRPr lang="en-US" sz="2000" dirty="0">
                <a:solidFill>
                  <a:srgbClr val="000000"/>
                </a:solidFill>
                <a:latin typeface="Arial" pitchFamily="-110" charset="0"/>
                <a:ea typeface="ＭＳ Ｐゴシック" pitchFamily="-110" charset="-128"/>
                <a:cs typeface="ＭＳ Ｐゴシック" pitchFamily="-110" charset="-128"/>
              </a:endParaRPr>
            </a:p>
          </p:txBody>
        </p:sp>
        <p:sp>
          <p:nvSpPr>
            <p:cNvPr id="13" name="TextBox 12"/>
            <p:cNvSpPr txBox="1"/>
            <p:nvPr/>
          </p:nvSpPr>
          <p:spPr>
            <a:xfrm>
              <a:off x="8382000" y="3649312"/>
              <a:ext cx="492443" cy="1997777"/>
            </a:xfrm>
            <a:prstGeom prst="rect">
              <a:avLst/>
            </a:prstGeom>
            <a:noFill/>
          </p:spPr>
          <p:txBody>
            <a:bodyPr vert="vert270" wrap="none" rtlCol="0">
              <a:spAutoFit/>
            </a:bodyPr>
            <a:lstStyle/>
            <a:p>
              <a:pPr algn="ctr" defTabSz="914400" eaLnBrk="0" fontAlgn="base" hangingPunct="0">
                <a:spcBef>
                  <a:spcPct val="0"/>
                </a:spcBef>
                <a:spcAft>
                  <a:spcPct val="0"/>
                </a:spcAft>
              </a:pPr>
              <a:r>
                <a:rPr lang="en-US" sz="2000" b="1" dirty="0" smtClean="0">
                  <a:solidFill>
                    <a:srgbClr val="FF0000"/>
                  </a:solidFill>
                  <a:latin typeface="Arial" pitchFamily="-110" charset="0"/>
                  <a:ea typeface="ＭＳ Ｐゴシック" pitchFamily="-110" charset="-128"/>
                  <a:cs typeface="ＭＳ Ｐゴシック" pitchFamily="-110" charset="-128"/>
                </a:rPr>
                <a:t>48 POP 48 CAM</a:t>
              </a:r>
              <a:endParaRPr lang="en-US" sz="2000" b="1" dirty="0">
                <a:solidFill>
                  <a:srgbClr val="FF0000"/>
                </a:solidFill>
                <a:latin typeface="Arial" pitchFamily="-110" charset="0"/>
                <a:ea typeface="ＭＳ Ｐゴシック" pitchFamily="-110" charset="-128"/>
                <a:cs typeface="ＭＳ Ｐゴシック" pitchFamily="-110" charset="-128"/>
              </a:endParaRPr>
            </a:p>
          </p:txBody>
        </p:sp>
      </p:grpSp>
      <p:sp>
        <p:nvSpPr>
          <p:cNvPr id="14" name="Title 13"/>
          <p:cNvSpPr>
            <a:spLocks noGrp="1"/>
          </p:cNvSpPr>
          <p:nvPr>
            <p:ph type="title"/>
          </p:nvPr>
        </p:nvSpPr>
        <p:spPr>
          <a:xfrm>
            <a:off x="0" y="0"/>
            <a:ext cx="9144000" cy="533400"/>
          </a:xfrm>
        </p:spPr>
        <p:txBody>
          <a:bodyPr>
            <a:normAutofit/>
          </a:bodyPr>
          <a:lstStyle/>
          <a:p>
            <a:r>
              <a:rPr lang="en-US" sz="2400" dirty="0" smtClean="0">
                <a:latin typeface="Arial"/>
                <a:cs typeface="Arial"/>
              </a:rPr>
              <a:t>Physical Space: 1998/1999 SST Anomaly from </a:t>
            </a:r>
            <a:r>
              <a:rPr lang="en-US" sz="2400" dirty="0" err="1" smtClean="0">
                <a:latin typeface="Arial"/>
                <a:cs typeface="Arial"/>
              </a:rPr>
              <a:t>HadOI</a:t>
            </a:r>
            <a:r>
              <a:rPr lang="en-US" sz="2400" dirty="0" smtClean="0">
                <a:latin typeface="Arial"/>
                <a:cs typeface="Arial"/>
              </a:rPr>
              <a:t>-SST</a:t>
            </a:r>
            <a:endParaRPr lang="en-US" sz="2400" dirty="0">
              <a:latin typeface="Arial"/>
              <a:cs typeface="Arial"/>
            </a:endParaRP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118</a:t>
            </a:fld>
            <a:endParaRPr lang="en-US" dirty="0"/>
          </a:p>
        </p:txBody>
      </p:sp>
    </p:spTree>
    <p:extLst>
      <p:ext uri="{BB962C8B-B14F-4D97-AF65-F5344CB8AC3E}">
        <p14:creationId xmlns:p14="http://schemas.microsoft.com/office/powerpoint/2010/main" val="6029190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(6)</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830997"/>
          </a:xfrm>
          <a:prstGeom prst="rect">
            <a:avLst/>
          </a:prstGeom>
          <a:noFill/>
        </p:spPr>
        <p:txBody>
          <a:bodyPr wrap="square" rtlCol="0">
            <a:spAutoFit/>
          </a:bodyPr>
          <a:lstStyle/>
          <a:p>
            <a:r>
              <a:rPr lang="en-US" dirty="0" smtClean="0"/>
              <a:t>Science: Land surface analysis with DART/CLM.</a:t>
            </a:r>
          </a:p>
          <a:p>
            <a:r>
              <a:rPr lang="en-US" dirty="0" smtClean="0"/>
              <a:t>Collaborator: </a:t>
            </a:r>
            <a:r>
              <a:rPr lang="en-US" dirty="0" err="1" smtClean="0"/>
              <a:t>Yongfei</a:t>
            </a:r>
            <a:r>
              <a:rPr lang="en-US" dirty="0" smtClean="0"/>
              <a:t> Zhang, UT Austin.</a:t>
            </a:r>
            <a:endParaRPr lang="en-US" dirty="0"/>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119</a:t>
            </a:fld>
            <a:endParaRPr lang="en-US" dirty="0"/>
          </a:p>
        </p:txBody>
      </p:sp>
      <p:sp>
        <p:nvSpPr>
          <p:cNvPr id="2" name="TextBox 1"/>
          <p:cNvSpPr txBox="1"/>
          <p:nvPr/>
        </p:nvSpPr>
        <p:spPr>
          <a:xfrm>
            <a:off x="457200" y="2133600"/>
            <a:ext cx="8153400" cy="1569660"/>
          </a:xfrm>
          <a:prstGeom prst="rect">
            <a:avLst/>
          </a:prstGeom>
          <a:noFill/>
        </p:spPr>
        <p:txBody>
          <a:bodyPr wrap="square" rtlCol="0">
            <a:spAutoFit/>
          </a:bodyPr>
          <a:lstStyle/>
          <a:p>
            <a:r>
              <a:rPr lang="en-US" dirty="0"/>
              <a:t>Land surface analysis with DART/CLM:</a:t>
            </a:r>
          </a:p>
          <a:p>
            <a:r>
              <a:rPr lang="en-US" dirty="0"/>
              <a:t>	Estimate snow water equivalent with observations</a:t>
            </a:r>
          </a:p>
          <a:p>
            <a:r>
              <a:rPr lang="en-US" dirty="0"/>
              <a:t>	of snow cover fraction from satellites (MODIS).</a:t>
            </a:r>
          </a:p>
          <a:p>
            <a:endParaRPr lang="en-US" dirty="0"/>
          </a:p>
        </p:txBody>
      </p:sp>
    </p:spTree>
    <p:extLst>
      <p:ext uri="{BB962C8B-B14F-4D97-AF65-F5344CB8AC3E}">
        <p14:creationId xmlns:p14="http://schemas.microsoft.com/office/powerpoint/2010/main" val="5765075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959953" y="2129135"/>
            <a:ext cx="1535847" cy="461665"/>
          </a:xfrm>
          <a:prstGeom prst="rect">
            <a:avLst/>
          </a:prstGeom>
          <a:noFill/>
        </p:spPr>
        <p:txBody>
          <a:bodyPr wrap="none" rtlCol="0">
            <a:spAutoFit/>
          </a:bodyPr>
          <a:lstStyle/>
          <a:p>
            <a:r>
              <a:rPr lang="en-US" dirty="0" smtClean="0"/>
              <a:t>Forecasts</a:t>
            </a:r>
            <a:endParaRPr lang="en-US" dirty="0"/>
          </a:p>
        </p:txBody>
      </p:sp>
      <p:sp>
        <p:nvSpPr>
          <p:cNvPr id="46" name="TextBox 45"/>
          <p:cNvSpPr txBox="1"/>
          <p:nvPr/>
        </p:nvSpPr>
        <p:spPr>
          <a:xfrm>
            <a:off x="6629400" y="1905000"/>
            <a:ext cx="1997963" cy="461665"/>
          </a:xfrm>
          <a:prstGeom prst="rect">
            <a:avLst/>
          </a:prstGeom>
          <a:noFill/>
        </p:spPr>
        <p:txBody>
          <a:bodyPr wrap="none" rtlCol="0">
            <a:spAutoFit/>
          </a:bodyPr>
          <a:lstStyle/>
          <a:p>
            <a:r>
              <a:rPr lang="en-US" dirty="0" smtClean="0"/>
              <a:t>Observations</a:t>
            </a:r>
            <a:endParaRPr lang="en-US" dirty="0"/>
          </a:p>
        </p:txBody>
      </p:sp>
      <p:sp>
        <p:nvSpPr>
          <p:cNvPr id="15" name="TextBox 1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648027"/>
            <a:ext cx="8382000" cy="2000548"/>
          </a:xfrm>
          <a:prstGeom prst="rect">
            <a:avLst/>
          </a:prstGeom>
          <a:noFill/>
        </p:spPr>
        <p:txBody>
          <a:bodyPr wrap="square" rtlCol="0">
            <a:spAutoFit/>
          </a:bodyPr>
          <a:lstStyle/>
          <a:p>
            <a:pPr marL="342900" indent="-342900">
              <a:buFont typeface="Arial"/>
              <a:buChar char="•"/>
            </a:pPr>
            <a:r>
              <a:rPr lang="en-US" sz="2000" dirty="0" smtClean="0">
                <a:solidFill>
                  <a:srgbClr val="000000"/>
                </a:solidFill>
              </a:rPr>
              <a:t>80 member ensemble for onset of NH winter</a:t>
            </a:r>
          </a:p>
          <a:p>
            <a:pPr marL="342900" indent="-342900">
              <a:buFont typeface="Arial"/>
              <a:buChar char="•"/>
            </a:pPr>
            <a:r>
              <a:rPr lang="en-US" sz="2000" dirty="0" smtClean="0">
                <a:solidFill>
                  <a:srgbClr val="000000"/>
                </a:solidFill>
              </a:rPr>
              <a:t>Assimilate once per day</a:t>
            </a:r>
          </a:p>
          <a:p>
            <a:pPr marL="342900" indent="-342900">
              <a:buFont typeface="Arial"/>
              <a:buChar char="•"/>
            </a:pPr>
            <a:r>
              <a:rPr lang="en-US" sz="2000" dirty="0" smtClean="0">
                <a:solidFill>
                  <a:srgbClr val="000000"/>
                </a:solidFill>
              </a:rPr>
              <a:t>Level 3 MODIS product – </a:t>
            </a:r>
            <a:r>
              <a:rPr lang="en-US" sz="2000" dirty="0" err="1" smtClean="0">
                <a:solidFill>
                  <a:srgbClr val="000000"/>
                </a:solidFill>
              </a:rPr>
              <a:t>regridded</a:t>
            </a:r>
            <a:r>
              <a:rPr lang="en-US" sz="2000" dirty="0" smtClean="0">
                <a:solidFill>
                  <a:srgbClr val="000000"/>
                </a:solidFill>
              </a:rPr>
              <a:t> to a daily 1 degree grid</a:t>
            </a:r>
          </a:p>
          <a:p>
            <a:pPr marL="342900" indent="-342900">
              <a:buFont typeface="Arial"/>
              <a:buChar char="•"/>
            </a:pPr>
            <a:r>
              <a:rPr lang="en-US" sz="2000" dirty="0" smtClean="0">
                <a:solidFill>
                  <a:srgbClr val="000000"/>
                </a:solidFill>
              </a:rPr>
              <a:t>Observation error variance is 0.1 (for lack of a better value)</a:t>
            </a:r>
          </a:p>
          <a:p>
            <a:pPr marL="342900" indent="-342900">
              <a:buFont typeface="Arial"/>
              <a:buChar char="•"/>
            </a:pPr>
            <a:r>
              <a:rPr lang="en-US" sz="2000" dirty="0" smtClean="0">
                <a:solidFill>
                  <a:srgbClr val="000000"/>
                </a:solidFill>
              </a:rPr>
              <a:t>Observations can impact state variables within 200km</a:t>
            </a:r>
          </a:p>
          <a:p>
            <a:pPr marL="342900" indent="-342900">
              <a:buFont typeface="Arial"/>
              <a:buChar char="•"/>
            </a:pPr>
            <a:r>
              <a:rPr lang="en-US" sz="2000" dirty="0" smtClean="0">
                <a:solidFill>
                  <a:srgbClr val="000000"/>
                </a:solidFill>
              </a:rPr>
              <a:t>CLM variable to be updated is the snow water equivalent “</a:t>
            </a:r>
            <a:r>
              <a:rPr lang="en-US" sz="2000" b="1" dirty="0" smtClean="0">
                <a:solidFill>
                  <a:srgbClr val="2D2D8A"/>
                </a:solidFill>
                <a:latin typeface="Andale Mono"/>
                <a:cs typeface="Andale Mono"/>
              </a:rPr>
              <a:t>H2OSNO</a:t>
            </a:r>
            <a:r>
              <a:rPr lang="en-US" dirty="0" smtClean="0">
                <a:solidFill>
                  <a:srgbClr val="000000"/>
                </a:solidFill>
              </a:rPr>
              <a:t>”</a:t>
            </a:r>
            <a:endParaRPr lang="en-US" dirty="0">
              <a:solidFill>
                <a:srgbClr val="000000"/>
              </a:solidFill>
            </a:endParaRPr>
          </a:p>
        </p:txBody>
      </p:sp>
      <p:sp>
        <p:nvSpPr>
          <p:cNvPr id="7" name="TextBox 6"/>
          <p:cNvSpPr txBox="1"/>
          <p:nvPr/>
        </p:nvSpPr>
        <p:spPr>
          <a:xfrm>
            <a:off x="1" y="2976477"/>
            <a:ext cx="2262125" cy="2308324"/>
          </a:xfrm>
          <a:prstGeom prst="rect">
            <a:avLst/>
          </a:prstGeom>
          <a:noFill/>
        </p:spPr>
        <p:txBody>
          <a:bodyPr wrap="square" rtlCol="0">
            <a:spAutoFit/>
          </a:bodyPr>
          <a:lstStyle/>
          <a:p>
            <a:pPr algn="ctr"/>
            <a:r>
              <a:rPr lang="en-US" altLang="zh-CN" dirty="0" smtClean="0">
                <a:solidFill>
                  <a:srgbClr val="000000"/>
                </a:solidFill>
              </a:rPr>
              <a:t>Standard deviation of the snow cover fraction</a:t>
            </a:r>
            <a:r>
              <a:rPr lang="en-US" altLang="zh-CN" dirty="0" smtClean="0">
                <a:solidFill>
                  <a:srgbClr val="FF0000"/>
                </a:solidFill>
              </a:rPr>
              <a:t> </a:t>
            </a:r>
            <a:r>
              <a:rPr lang="en-US" altLang="zh-CN" dirty="0" smtClean="0">
                <a:solidFill>
                  <a:srgbClr val="000000"/>
                </a:solidFill>
              </a:rPr>
              <a:t>initial conditions for Oct. 2002</a:t>
            </a:r>
            <a:endParaRPr lang="zh-CN" altLang="en-US" dirty="0">
              <a:solidFill>
                <a:srgbClr val="000000"/>
              </a:solidFill>
            </a:endParaRPr>
          </a:p>
        </p:txBody>
      </p:sp>
      <p:pic>
        <p:nvPicPr>
          <p:cNvPr id="8" name="Picture 8"/>
          <p:cNvPicPr>
            <a:picLocks noChangeAspect="1" noChangeArrowheads="1"/>
          </p:cNvPicPr>
          <p:nvPr/>
        </p:nvPicPr>
        <p:blipFill>
          <a:blip r:embed="rId2"/>
          <a:stretch>
            <a:fillRect/>
          </a:stretch>
        </p:blipFill>
        <p:spPr bwMode="auto">
          <a:xfrm>
            <a:off x="2262126" y="2541614"/>
            <a:ext cx="6512624" cy="3460089"/>
          </a:xfrm>
          <a:prstGeom prst="rect">
            <a:avLst/>
          </a:prstGeom>
          <a:noFill/>
          <a:ln w="9525">
            <a:noFill/>
            <a:miter lim="800000"/>
            <a:headEnd/>
            <a:tailEnd/>
          </a:ln>
          <a:effectLst/>
        </p:spPr>
      </p:pic>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Assimilation of MODIS snow cover fraction</a:t>
            </a:r>
          </a:p>
        </p:txBody>
      </p:sp>
      <p:sp>
        <p:nvSpPr>
          <p:cNvPr id="10" name="Footer Placeholder 5"/>
          <p:cNvSpPr>
            <a:spLocks noGrp="1"/>
          </p:cNvSpPr>
          <p:nvPr>
            <p:ph type="ftr" sz="quarter" idx="10"/>
          </p:nvPr>
        </p:nvSpPr>
        <p:spPr>
          <a:xfrm>
            <a:off x="2895600" y="6356350"/>
            <a:ext cx="3276600" cy="365125"/>
          </a:xfrm>
          <a:prstGeom prst="rect">
            <a:avLst/>
          </a:prstGeom>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University at Albany, 22 Oct. 2015</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118092557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728657" y="436839"/>
            <a:ext cx="7560264" cy="83653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solidFill>
                  <a:srgbClr val="000000"/>
                </a:solidFill>
                <a:latin typeface="Arial"/>
                <a:ea typeface="ＭＳ Ｐゴシック"/>
                <a:cs typeface="ＭＳ Ｐゴシック"/>
              </a:rPr>
              <a:t>An early result: assimilation of MODIS </a:t>
            </a:r>
            <a:r>
              <a:rPr lang="en-US" sz="2400" i="1" dirty="0" err="1" smtClean="0">
                <a:solidFill>
                  <a:srgbClr val="000000"/>
                </a:solidFill>
                <a:latin typeface="Arial"/>
                <a:ea typeface="ＭＳ Ｐゴシック"/>
                <a:cs typeface="ＭＳ Ｐゴシック"/>
              </a:rPr>
              <a:t>snowcover</a:t>
            </a:r>
            <a:r>
              <a:rPr lang="en-US" sz="2400" i="1" dirty="0" smtClean="0">
                <a:solidFill>
                  <a:srgbClr val="000000"/>
                </a:solidFill>
                <a:latin typeface="Arial"/>
                <a:ea typeface="ＭＳ Ｐゴシック"/>
                <a:cs typeface="ＭＳ Ｐゴシック"/>
              </a:rPr>
              <a:t> fraction </a:t>
            </a:r>
            <a:r>
              <a:rPr lang="en-US" sz="2400" dirty="0" smtClean="0">
                <a:solidFill>
                  <a:srgbClr val="000000"/>
                </a:solidFill>
                <a:latin typeface="Arial"/>
                <a:ea typeface="ＭＳ Ｐゴシック"/>
                <a:cs typeface="ＭＳ Ｐゴシック"/>
              </a:rPr>
              <a:t>on total</a:t>
            </a:r>
            <a:r>
              <a:rPr lang="en-US" sz="2400" i="1" dirty="0" smtClean="0">
                <a:solidFill>
                  <a:srgbClr val="000000"/>
                </a:solidFill>
                <a:latin typeface="Arial"/>
                <a:ea typeface="ＭＳ Ｐゴシック"/>
                <a:cs typeface="ＭＳ Ｐゴシック"/>
              </a:rPr>
              <a:t> </a:t>
            </a:r>
            <a:r>
              <a:rPr lang="en-US" sz="2400" i="1" dirty="0" smtClean="0">
                <a:solidFill>
                  <a:srgbClr val="FF0000"/>
                </a:solidFill>
                <a:latin typeface="Arial"/>
                <a:ea typeface="ＭＳ Ｐゴシック"/>
                <a:cs typeface="ＭＳ Ｐゴシック"/>
              </a:rPr>
              <a:t>snow water equivalent</a:t>
            </a:r>
            <a:r>
              <a:rPr lang="en-US" sz="2400" dirty="0" smtClean="0">
                <a:solidFill>
                  <a:srgbClr val="000000"/>
                </a:solidFill>
                <a:latin typeface="Arial"/>
                <a:ea typeface="ＭＳ Ｐゴシック"/>
                <a:cs typeface="ＭＳ Ｐゴシック"/>
              </a:rPr>
              <a:t> in CLM.</a:t>
            </a:r>
            <a:endParaRPr lang="en-US" sz="2400" dirty="0">
              <a:solidFill>
                <a:srgbClr val="000000"/>
              </a:solidFill>
              <a:latin typeface="Arial"/>
              <a:ea typeface="ＭＳ Ｐゴシック"/>
              <a:cs typeface="ＭＳ Ｐゴシック"/>
            </a:endParaRPr>
          </a:p>
        </p:txBody>
      </p:sp>
      <p:pic>
        <p:nvPicPr>
          <p:cNvPr id="6" name="Picture 5" descr="prior_H2OSNO_30-Nov-2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989" y="1712590"/>
            <a:ext cx="4406747" cy="2286000"/>
          </a:xfrm>
          <a:prstGeom prst="rect">
            <a:avLst/>
          </a:prstGeom>
        </p:spPr>
      </p:pic>
      <p:pic>
        <p:nvPicPr>
          <p:cNvPr id="7" name="Picture 6" descr="innov_H2OSNO_30-Nov-2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280" y="2763061"/>
            <a:ext cx="4399342" cy="2286000"/>
          </a:xfrm>
          <a:prstGeom prst="rect">
            <a:avLst/>
          </a:prstGeom>
        </p:spPr>
      </p:pic>
      <p:pic>
        <p:nvPicPr>
          <p:cNvPr id="8" name="Picture 7" descr="innov_H2OSNO_30-Nov-2002_blankzer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31" y="4032830"/>
            <a:ext cx="4405997" cy="2286000"/>
          </a:xfrm>
          <a:prstGeom prst="rect">
            <a:avLst/>
          </a:prstGeom>
        </p:spPr>
      </p:pic>
      <p:sp>
        <p:nvSpPr>
          <p:cNvPr id="9" name="TextBox 8"/>
          <p:cNvSpPr txBox="1"/>
          <p:nvPr/>
        </p:nvSpPr>
        <p:spPr>
          <a:xfrm>
            <a:off x="1362281" y="2604857"/>
            <a:ext cx="2255508"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latin typeface="Arial"/>
                <a:ea typeface="ＭＳ Ｐゴシック"/>
                <a:cs typeface="ＭＳ Ｐゴシック"/>
              </a:rPr>
              <a:t>Prior for Nov 30, 2002</a:t>
            </a:r>
            <a:endParaRPr lang="en-US" dirty="0">
              <a:solidFill>
                <a:srgbClr val="000000"/>
              </a:solidFill>
              <a:latin typeface="Arial"/>
              <a:ea typeface="ＭＳ Ｐゴシック"/>
              <a:cs typeface="ＭＳ Ｐゴシック"/>
            </a:endParaRPr>
          </a:p>
        </p:txBody>
      </p:sp>
      <p:sp>
        <p:nvSpPr>
          <p:cNvPr id="10" name="TextBox 9"/>
          <p:cNvSpPr txBox="1"/>
          <p:nvPr/>
        </p:nvSpPr>
        <p:spPr>
          <a:xfrm>
            <a:off x="5004659" y="4049913"/>
            <a:ext cx="2970660"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latin typeface="Arial"/>
                <a:ea typeface="ＭＳ Ｐゴシック"/>
                <a:cs typeface="ＭＳ Ｐゴシック"/>
              </a:rPr>
              <a:t>Increments (Prior – Posterior)</a:t>
            </a:r>
            <a:endParaRPr lang="en-US" dirty="0">
              <a:solidFill>
                <a:srgbClr val="000000"/>
              </a:solidFill>
              <a:latin typeface="Arial"/>
              <a:ea typeface="ＭＳ Ｐゴシック"/>
              <a:cs typeface="ＭＳ Ｐゴシック"/>
            </a:endParaRPr>
          </a:p>
        </p:txBody>
      </p:sp>
      <p:sp>
        <p:nvSpPr>
          <p:cNvPr id="11" name="TextBox 10"/>
          <p:cNvSpPr txBox="1"/>
          <p:nvPr/>
        </p:nvSpPr>
        <p:spPr>
          <a:xfrm>
            <a:off x="893239" y="5196981"/>
            <a:ext cx="3390672" cy="369332"/>
          </a:xfrm>
          <a:prstGeom prst="rect">
            <a:avLst/>
          </a:prstGeom>
          <a:solidFill>
            <a:schemeClr val="bg1"/>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rgbClr val="000000"/>
                </a:solidFill>
                <a:latin typeface="Arial"/>
                <a:ea typeface="ＭＳ Ｐゴシック"/>
                <a:cs typeface="ＭＳ Ｐゴシック"/>
              </a:rPr>
              <a:t>Focus on the non-zero increments</a:t>
            </a:r>
            <a:endParaRPr lang="en-US" dirty="0">
              <a:solidFill>
                <a:srgbClr val="000000"/>
              </a:solidFill>
              <a:latin typeface="Arial"/>
              <a:ea typeface="ＭＳ Ｐゴシック"/>
              <a:cs typeface="ＭＳ Ｐゴシック"/>
            </a:endParaRPr>
          </a:p>
        </p:txBody>
      </p:sp>
      <p:sp>
        <p:nvSpPr>
          <p:cNvPr id="12" name="TextBox 11"/>
          <p:cNvSpPr txBox="1"/>
          <p:nvPr/>
        </p:nvSpPr>
        <p:spPr>
          <a:xfrm>
            <a:off x="5029200" y="5029200"/>
            <a:ext cx="3910741" cy="132343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smtClean="0">
                <a:solidFill>
                  <a:srgbClr val="000000"/>
                </a:solidFill>
                <a:latin typeface="Arial"/>
                <a:ea typeface="ＭＳ Ｐゴシック"/>
                <a:cs typeface="ＭＳ Ｐゴシック"/>
              </a:rPr>
              <a:t>The model state is changing in reasonable places, by reasonable amounts. At this point, that’s all we’re looking for.</a:t>
            </a:r>
            <a:endParaRPr lang="en-US" sz="2000" dirty="0">
              <a:solidFill>
                <a:srgbClr val="000000"/>
              </a:solidFill>
              <a:latin typeface="Arial"/>
              <a:ea typeface="ＭＳ Ｐゴシック"/>
              <a:cs typeface="ＭＳ Ｐゴシック"/>
            </a:endParaRPr>
          </a:p>
        </p:txBody>
      </p:sp>
      <p:sp>
        <p:nvSpPr>
          <p:cNvPr id="13" name="TextBox 12"/>
          <p:cNvSpPr txBox="1"/>
          <p:nvPr/>
        </p:nvSpPr>
        <p:spPr>
          <a:xfrm rot="5400000">
            <a:off x="4390641" y="2055341"/>
            <a:ext cx="820189" cy="584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000000"/>
                </a:solidFill>
                <a:latin typeface="Arial"/>
                <a:ea typeface="ＭＳ Ｐゴシック"/>
                <a:cs typeface="ＭＳ Ｐゴシック"/>
              </a:rPr>
              <a:t>kg/m2</a:t>
            </a:r>
          </a:p>
          <a:p>
            <a:endParaRPr lang="en-US" dirty="0">
              <a:solidFill>
                <a:srgbClr val="000000"/>
              </a:solidFill>
              <a:latin typeface="Arial"/>
              <a:ea typeface="ＭＳ Ｐゴシック"/>
              <a:cs typeface="ＭＳ Ｐゴシック"/>
            </a:endParaRPr>
          </a:p>
        </p:txBody>
      </p:sp>
      <p:sp>
        <p:nvSpPr>
          <p:cNvPr id="14" name="TextBox 13"/>
          <p:cNvSpPr txBox="1"/>
          <p:nvPr/>
        </p:nvSpPr>
        <p:spPr>
          <a:xfrm rot="5400000">
            <a:off x="8047528" y="3706202"/>
            <a:ext cx="820189" cy="58477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000000"/>
                </a:solidFill>
                <a:latin typeface="Arial"/>
                <a:ea typeface="ＭＳ Ｐゴシック"/>
                <a:cs typeface="ＭＳ Ｐゴシック"/>
              </a:rPr>
              <a:t>kg/m2</a:t>
            </a:r>
          </a:p>
          <a:p>
            <a:endParaRPr lang="en-US" dirty="0">
              <a:solidFill>
                <a:srgbClr val="000000"/>
              </a:solidFill>
              <a:latin typeface="Arial"/>
              <a:ea typeface="ＭＳ Ｐゴシック"/>
              <a:cs typeface="ＭＳ Ｐゴシック"/>
            </a:endParaRPr>
          </a:p>
        </p:txBody>
      </p:sp>
      <p:sp>
        <p:nvSpPr>
          <p:cNvPr id="15" name="TextBox 14"/>
          <p:cNvSpPr txBox="1"/>
          <p:nvPr/>
        </p:nvSpPr>
        <p:spPr>
          <a:xfrm>
            <a:off x="6304490" y="1865640"/>
            <a:ext cx="1733780"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i="1" dirty="0" smtClean="0">
                <a:solidFill>
                  <a:srgbClr val="000000"/>
                </a:solidFill>
                <a:latin typeface="Arial"/>
                <a:ea typeface="ＭＳ Ｐゴシック"/>
                <a:cs typeface="ＭＳ Ｐゴシック"/>
              </a:rPr>
              <a:t>Thanks </a:t>
            </a:r>
            <a:r>
              <a:rPr lang="en-US" i="1" dirty="0" err="1" smtClean="0">
                <a:solidFill>
                  <a:srgbClr val="000000"/>
                </a:solidFill>
                <a:latin typeface="Arial"/>
                <a:ea typeface="ＭＳ Ｐゴシック"/>
                <a:cs typeface="ＭＳ Ｐゴシック"/>
              </a:rPr>
              <a:t>Yongfei</a:t>
            </a:r>
            <a:r>
              <a:rPr lang="en-US" i="1" dirty="0" smtClean="0">
                <a:solidFill>
                  <a:srgbClr val="000000"/>
                </a:solidFill>
                <a:latin typeface="Arial"/>
                <a:ea typeface="ＭＳ Ｐゴシック"/>
                <a:cs typeface="ＭＳ Ｐゴシック"/>
              </a:rPr>
              <a:t>!</a:t>
            </a:r>
            <a:endParaRPr lang="en-US" i="1" dirty="0">
              <a:solidFill>
                <a:srgbClr val="000000"/>
              </a:solidFill>
              <a:latin typeface="Arial"/>
              <a:ea typeface="ＭＳ Ｐゴシック"/>
              <a:cs typeface="ＭＳ Ｐゴシック"/>
            </a:endParaRPr>
          </a:p>
        </p:txBody>
      </p:sp>
      <p:sp>
        <p:nvSpPr>
          <p:cNvPr id="3" name="Footer Placeholder 2"/>
          <p:cNvSpPr>
            <a:spLocks noGrp="1"/>
          </p:cNvSpPr>
          <p:nvPr>
            <p:ph type="ftr" sz="quarter" idx="10"/>
          </p:nvPr>
        </p:nvSpPr>
        <p:spPr/>
        <p:txBody>
          <a:bodyPr/>
          <a:lstStyle/>
          <a:p>
            <a:pPr defTabSz="457200" eaLnBrk="1" fontAlgn="auto" hangingPunct="1">
              <a:spcBef>
                <a:spcPts val="0"/>
              </a:spcBef>
              <a:spcAft>
                <a:spcPts val="0"/>
              </a:spcAft>
            </a:pPr>
            <a:r>
              <a:rPr lang="en-US" smtClean="0">
                <a:solidFill>
                  <a:srgbClr val="000000"/>
                </a:solidFill>
                <a:latin typeface="Calibri"/>
                <a:ea typeface="ＭＳ Ｐゴシック"/>
                <a:cs typeface="ＭＳ Ｐゴシック"/>
              </a:rPr>
              <a:t>University at Albany, 22 Oct. 2015</a:t>
            </a:r>
            <a:endParaRPr lang="en-US" dirty="0">
              <a:solidFill>
                <a:srgbClr val="000000"/>
              </a:solidFill>
              <a:latin typeface="Calibri"/>
              <a:ea typeface="ＭＳ Ｐゴシック"/>
              <a:cs typeface="ＭＳ Ｐゴシック"/>
            </a:endParaRPr>
          </a:p>
        </p:txBody>
      </p:sp>
    </p:spTree>
    <p:extLst>
      <p:ext uri="{BB962C8B-B14F-4D97-AF65-F5344CB8AC3E}">
        <p14:creationId xmlns:p14="http://schemas.microsoft.com/office/powerpoint/2010/main" val="3267864590"/>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830997"/>
          </a:xfrm>
          <a:prstGeom prst="rect">
            <a:avLst/>
          </a:prstGeom>
          <a:noFill/>
        </p:spPr>
        <p:txBody>
          <a:bodyPr wrap="square" rtlCol="0">
            <a:spAutoFit/>
          </a:bodyPr>
          <a:lstStyle/>
          <a:p>
            <a:r>
              <a:rPr lang="en-US" dirty="0" smtClean="0"/>
              <a:t>Science: Regional Atmospheric Chemistry.</a:t>
            </a:r>
          </a:p>
          <a:p>
            <a:r>
              <a:rPr lang="en-US" dirty="0" smtClean="0"/>
              <a:t>Collaborator: Arthur </a:t>
            </a:r>
            <a:r>
              <a:rPr lang="en-US" dirty="0" err="1" smtClean="0"/>
              <a:t>Mizzi</a:t>
            </a:r>
            <a:r>
              <a:rPr lang="en-US" dirty="0" smtClean="0"/>
              <a:t>, NCAR/ACD.</a:t>
            </a:r>
            <a:endParaRPr lang="en-US" dirty="0"/>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122</a:t>
            </a:fld>
            <a:endParaRPr lang="en-US" dirty="0"/>
          </a:p>
        </p:txBody>
      </p:sp>
    </p:spTree>
    <p:extLst>
      <p:ext uri="{BB962C8B-B14F-4D97-AF65-F5344CB8AC3E}">
        <p14:creationId xmlns:p14="http://schemas.microsoft.com/office/powerpoint/2010/main" val="20729294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123</a:t>
            </a:fld>
            <a:endParaRPr lang="en-US" dirty="0"/>
          </a:p>
        </p:txBody>
      </p:sp>
      <p:sp>
        <p:nvSpPr>
          <p:cNvPr id="8" name="Rectangle 3"/>
          <p:cNvSpPr txBox="1">
            <a:spLocks noChangeArrowheads="1"/>
          </p:cNvSpPr>
          <p:nvPr/>
        </p:nvSpPr>
        <p:spPr>
          <a:xfrm>
            <a:off x="322263" y="1125544"/>
            <a:ext cx="8432800" cy="47371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0"/>
              <a:buChar char="Ø"/>
            </a:pPr>
            <a:r>
              <a:rPr lang="en-US" sz="2800" b="1" dirty="0" smtClean="0">
                <a:latin typeface="Times New Roman" charset="0"/>
                <a:ea typeface="ＭＳ Ｐゴシック" charset="0"/>
                <a:cs typeface="ＭＳ Ｐゴシック" charset="0"/>
              </a:rPr>
              <a:t>WRF-</a:t>
            </a:r>
            <a:r>
              <a:rPr lang="en-US" sz="2800" b="1" dirty="0" err="1" smtClean="0">
                <a:latin typeface="Times New Roman" charset="0"/>
                <a:ea typeface="ＭＳ Ｐゴシック" charset="0"/>
                <a:cs typeface="ＭＳ Ｐゴシック" charset="0"/>
              </a:rPr>
              <a:t>Chem</a:t>
            </a:r>
            <a:r>
              <a:rPr lang="en-US" sz="2800" b="1" dirty="0" smtClean="0">
                <a:latin typeface="Times New Roman" charset="0"/>
                <a:ea typeface="ＭＳ Ｐゴシック" charset="0"/>
                <a:cs typeface="ＭＳ Ｐゴシック" charset="0"/>
              </a:rPr>
              <a:t> </a:t>
            </a:r>
            <a:r>
              <a:rPr lang="en-US" sz="2800" dirty="0" smtClean="0">
                <a:latin typeface="Times New Roman" charset="0"/>
                <a:ea typeface="ＭＳ Ｐゴシック" charset="0"/>
                <a:cs typeface="ＭＳ Ｐゴシック" charset="0"/>
              </a:rPr>
              <a:t>– Weather Research and Forecasting Model (WRF) with online chemistry.</a:t>
            </a:r>
          </a:p>
          <a:p>
            <a:pPr>
              <a:buFont typeface="Wingdings" charset="0"/>
              <a:buChar char="Ø"/>
            </a:pPr>
            <a:r>
              <a:rPr lang="en-US" sz="2800" b="1" dirty="0" smtClean="0">
                <a:latin typeface="Times New Roman" charset="0"/>
                <a:ea typeface="ＭＳ Ｐゴシック" charset="0"/>
                <a:cs typeface="ＭＳ Ｐゴシック" charset="0"/>
              </a:rPr>
              <a:t>Meteorological Observations </a:t>
            </a:r>
            <a:r>
              <a:rPr lang="en-US" sz="2800" dirty="0" smtClean="0">
                <a:latin typeface="Times New Roman" charset="0"/>
                <a:ea typeface="ＭＳ Ｐゴシック" charset="0"/>
                <a:cs typeface="ＭＳ Ｐゴシック" charset="0"/>
              </a:rPr>
              <a:t>– NOAA PREPBUFR conventional observations.</a:t>
            </a:r>
          </a:p>
          <a:p>
            <a:pPr>
              <a:buFont typeface="Wingdings" charset="0"/>
              <a:buChar char="Ø"/>
            </a:pPr>
            <a:r>
              <a:rPr lang="en-US" sz="2800" b="1" dirty="0" smtClean="0">
                <a:latin typeface="Times New Roman" charset="0"/>
                <a:ea typeface="ＭＳ Ｐゴシック" charset="0"/>
                <a:cs typeface="ＭＳ Ｐゴシック" charset="0"/>
              </a:rPr>
              <a:t>Chemistry Observations </a:t>
            </a:r>
            <a:r>
              <a:rPr lang="en-US" sz="2800" dirty="0" smtClean="0">
                <a:latin typeface="Times New Roman" charset="0"/>
                <a:ea typeface="ＭＳ Ｐゴシック" charset="0"/>
                <a:cs typeface="ＭＳ Ｐゴシック" charset="0"/>
              </a:rPr>
              <a:t>– MOPITT CO retrieval profiles (also IASI CO retrievals – results not shown).</a:t>
            </a:r>
          </a:p>
        </p:txBody>
      </p:sp>
    </p:spTree>
    <p:extLst>
      <p:ext uri="{BB962C8B-B14F-4D97-AF65-F5344CB8AC3E}">
        <p14:creationId xmlns:p14="http://schemas.microsoft.com/office/powerpoint/2010/main" val="31405814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124</a:t>
            </a:fld>
            <a:endParaRPr lang="en-US" dirty="0"/>
          </a:p>
        </p:txBody>
      </p:sp>
      <p:sp>
        <p:nvSpPr>
          <p:cNvPr id="6" name="Rectangle 3"/>
          <p:cNvSpPr txBox="1">
            <a:spLocks noChangeArrowheads="1"/>
          </p:cNvSpPr>
          <p:nvPr/>
        </p:nvSpPr>
        <p:spPr>
          <a:xfrm>
            <a:off x="322263" y="871537"/>
            <a:ext cx="8432800" cy="49873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763"/>
              </a:spcBef>
              <a:spcAft>
                <a:spcPts val="200"/>
              </a:spcAft>
              <a:buFont typeface="Wingdings" charset="0"/>
              <a:buChar char="Ø"/>
              <a:defRPr/>
            </a:pPr>
            <a:r>
              <a:rPr lang="en-US" sz="2400" b="1" dirty="0" smtClean="0">
                <a:latin typeface="Times New Roman" charset="0"/>
                <a:ea typeface="ＭＳ Ｐゴシック" charset="0"/>
                <a:cs typeface="ＭＳ Ｐゴシック" charset="0"/>
              </a:rPr>
              <a:t>WRF/</a:t>
            </a:r>
            <a:r>
              <a:rPr lang="en-US" sz="2400" b="1" dirty="0" err="1" smtClean="0">
                <a:latin typeface="Times New Roman" charset="0"/>
                <a:ea typeface="ＭＳ Ｐゴシック" charset="0"/>
                <a:cs typeface="ＭＳ Ｐゴシック" charset="0"/>
              </a:rPr>
              <a:t>Chem</a:t>
            </a:r>
            <a:r>
              <a:rPr lang="en-US" sz="2400" b="1" dirty="0" smtClean="0">
                <a:latin typeface="Times New Roman" charset="0"/>
                <a:ea typeface="ＭＳ Ｐゴシック" charset="0"/>
                <a:cs typeface="ＭＳ Ｐゴシック" charset="0"/>
              </a:rPr>
              <a:t>-DART </a:t>
            </a:r>
            <a:r>
              <a:rPr lang="en-US" sz="2400" dirty="0" smtClean="0">
                <a:latin typeface="Times New Roman" charset="0"/>
                <a:ea typeface="ＭＳ Ｐゴシック" charset="0"/>
                <a:cs typeface="ＭＳ Ｐゴシック" charset="0"/>
              </a:rPr>
              <a:t>cycling with conventional meteorological observations and MOPITT CO V5 retrieval profiles.</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Continuous six-</a:t>
            </a:r>
            <a:r>
              <a:rPr lang="en-US" sz="2400" dirty="0" err="1" smtClean="0">
                <a:latin typeface="Times New Roman" charset="0"/>
                <a:ea typeface="ＭＳ Ｐゴシック" charset="0"/>
                <a:cs typeface="ＭＳ Ｐゴシック" charset="0"/>
              </a:rPr>
              <a:t>hr</a:t>
            </a:r>
            <a:r>
              <a:rPr lang="en-US" sz="2400" dirty="0" smtClean="0">
                <a:latin typeface="Times New Roman" charset="0"/>
                <a:ea typeface="ＭＳ Ｐゴシック" charset="0"/>
                <a:cs typeface="ＭＳ Ｐゴシック" charset="0"/>
              </a:rPr>
              <a:t> cycling (00Z, 06Z, 12Z, and 18Z).</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CONUS grid with 101x41x34 grid points and 100 km resolution.</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20-member ensemble.</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June 1 - 30, 2008 (112 cycles) study period.</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Full state variable/</a:t>
            </a:r>
            <a:r>
              <a:rPr lang="en-US" sz="2400" dirty="0" err="1" smtClean="0">
                <a:latin typeface="Times New Roman" charset="0"/>
                <a:ea typeface="ＭＳ Ｐゴシック" charset="0"/>
                <a:cs typeface="ＭＳ Ｐゴシック" charset="0"/>
              </a:rPr>
              <a:t>obs</a:t>
            </a:r>
            <a:r>
              <a:rPr lang="en-US" sz="2400" dirty="0" smtClean="0">
                <a:latin typeface="Times New Roman" charset="0"/>
                <a:ea typeface="ＭＳ Ｐゴシック" charset="0"/>
                <a:cs typeface="ＭＳ Ｐゴシック" charset="0"/>
              </a:rPr>
              <a:t> interaction.</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Initial and lateral chemical boundary conditions from MOZART-4 simulation.</a:t>
            </a:r>
          </a:p>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Emissions: Biogenic – MEGAN, Anthropogenic – global inventories, and Fire – Fire Inventory from NCAR (FINN).</a:t>
            </a:r>
          </a:p>
        </p:txBody>
      </p:sp>
    </p:spTree>
    <p:extLst>
      <p:ext uri="{BB962C8B-B14F-4D97-AF65-F5344CB8AC3E}">
        <p14:creationId xmlns:p14="http://schemas.microsoft.com/office/powerpoint/2010/main" val="25917500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125</a:t>
            </a:fld>
            <a:endParaRPr lang="en-US" dirty="0"/>
          </a:p>
        </p:txBody>
      </p:sp>
      <p:sp>
        <p:nvSpPr>
          <p:cNvPr id="8" name="Rectangle 3"/>
          <p:cNvSpPr txBox="1">
            <a:spLocks noChangeArrowheads="1"/>
          </p:cNvSpPr>
          <p:nvPr/>
        </p:nvSpPr>
        <p:spPr>
          <a:xfrm>
            <a:off x="322263" y="871537"/>
            <a:ext cx="8432800" cy="498739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763"/>
              </a:spcBef>
              <a:spcAft>
                <a:spcPts val="200"/>
              </a:spcAft>
              <a:buFont typeface="Wingdings" charset="0"/>
              <a:buChar char="Ø"/>
              <a:defRPr/>
            </a:pPr>
            <a:r>
              <a:rPr lang="en-US" sz="2400" dirty="0" smtClean="0">
                <a:latin typeface="Times New Roman" charset="0"/>
                <a:ea typeface="ＭＳ Ｐゴシック" charset="0"/>
                <a:cs typeface="ＭＳ Ｐゴシック" charset="0"/>
              </a:rPr>
              <a:t>Two experiments: </a:t>
            </a:r>
            <a:endParaRPr lang="en-US" sz="2000" dirty="0" smtClean="0">
              <a:latin typeface="Times New Roman" charset="0"/>
              <a:ea typeface="ＭＳ Ｐゴシック" charset="0"/>
              <a:cs typeface="ＭＳ Ｐゴシック" charset="0"/>
            </a:endParaRPr>
          </a:p>
          <a:p>
            <a:pPr lvl="1" indent="-342900">
              <a:spcBef>
                <a:spcPts val="763"/>
              </a:spcBef>
              <a:spcAft>
                <a:spcPts val="200"/>
              </a:spcAft>
              <a:buFont typeface="Wingdings" charset="2"/>
              <a:buChar char="²"/>
              <a:defRPr/>
            </a:pPr>
            <a:r>
              <a:rPr lang="en-US" sz="2000" dirty="0" err="1" smtClean="0">
                <a:latin typeface="Times New Roman" charset="0"/>
                <a:ea typeface="ＭＳ Ｐゴシック" charset="0"/>
                <a:cs typeface="ＭＳ Ｐゴシック" charset="0"/>
              </a:rPr>
              <a:t>Exp</a:t>
            </a:r>
            <a:r>
              <a:rPr lang="en-US" sz="2000" dirty="0" smtClean="0">
                <a:latin typeface="Times New Roman" charset="0"/>
                <a:ea typeface="ＭＳ Ｐゴシック" charset="0"/>
                <a:cs typeface="ＭＳ Ｐゴシック" charset="0"/>
              </a:rPr>
              <a:t> 1: PREPBUFR conventional </a:t>
            </a:r>
            <a:r>
              <a:rPr lang="en-US" sz="2000" dirty="0" err="1" smtClean="0">
                <a:latin typeface="Times New Roman" charset="0"/>
                <a:ea typeface="ＭＳ Ｐゴシック" charset="0"/>
                <a:cs typeface="ＭＳ Ｐゴシック" charset="0"/>
              </a:rPr>
              <a:t>obs</a:t>
            </a:r>
            <a:r>
              <a:rPr lang="en-US" sz="2000" dirty="0" smtClean="0">
                <a:latin typeface="Times New Roman" charset="0"/>
                <a:ea typeface="ＭＳ Ｐゴシック" charset="0"/>
                <a:cs typeface="ＭＳ Ｐゴシック" charset="0"/>
              </a:rPr>
              <a:t> (</a:t>
            </a:r>
            <a:r>
              <a:rPr lang="en-US" sz="2000" b="1" dirty="0" smtClean="0">
                <a:latin typeface="Times New Roman" charset="0"/>
                <a:ea typeface="ＭＳ Ｐゴシック" charset="0"/>
                <a:cs typeface="ＭＳ Ｐゴシック" charset="0"/>
              </a:rPr>
              <a:t>CNTL DA</a:t>
            </a:r>
            <a:r>
              <a:rPr lang="en-US" sz="2000" dirty="0" smtClean="0">
                <a:latin typeface="Times New Roman" charset="0"/>
                <a:ea typeface="ＭＳ Ｐゴシック" charset="0"/>
                <a:cs typeface="ＭＳ Ｐゴシック" charset="0"/>
              </a:rPr>
              <a:t>).</a:t>
            </a:r>
          </a:p>
          <a:p>
            <a:pPr lvl="1" indent="-342900">
              <a:spcBef>
                <a:spcPts val="763"/>
              </a:spcBef>
              <a:spcAft>
                <a:spcPts val="200"/>
              </a:spcAft>
              <a:buFont typeface="Wingdings" charset="2"/>
              <a:buChar char="²"/>
              <a:defRPr/>
            </a:pPr>
            <a:r>
              <a:rPr lang="en-US" sz="2000" dirty="0" err="1" smtClean="0">
                <a:latin typeface="Times New Roman" charset="0"/>
                <a:ea typeface="ＭＳ Ｐゴシック" charset="0"/>
                <a:cs typeface="ＭＳ Ｐゴシック" charset="0"/>
              </a:rPr>
              <a:t>Exp</a:t>
            </a:r>
            <a:r>
              <a:rPr lang="en-US" sz="2000" dirty="0" smtClean="0">
                <a:latin typeface="Times New Roman" charset="0"/>
                <a:ea typeface="ＭＳ Ｐゴシック" charset="0"/>
                <a:cs typeface="ＭＳ Ｐゴシック" charset="0"/>
              </a:rPr>
              <a:t> 2: MOPITT CO retrieval profiles and PREPBUFR conventional </a:t>
            </a:r>
            <a:r>
              <a:rPr lang="en-US" sz="2000" dirty="0" err="1" smtClean="0">
                <a:latin typeface="Times New Roman" charset="0"/>
                <a:ea typeface="ＭＳ Ｐゴシック" charset="0"/>
                <a:cs typeface="ＭＳ Ｐゴシック" charset="0"/>
              </a:rPr>
              <a:t>obs</a:t>
            </a:r>
            <a:r>
              <a:rPr lang="en-US" sz="2000" dirty="0" smtClean="0">
                <a:latin typeface="Times New Roman" charset="0"/>
                <a:ea typeface="ＭＳ Ｐゴシック" charset="0"/>
                <a:cs typeface="ＭＳ Ｐゴシック" charset="0"/>
              </a:rPr>
              <a:t> (</a:t>
            </a:r>
            <a:r>
              <a:rPr lang="en-US" sz="2000" b="1" dirty="0" smtClean="0">
                <a:latin typeface="Times New Roman" charset="0"/>
                <a:ea typeface="ＭＳ Ｐゴシック" charset="0"/>
                <a:cs typeface="ＭＳ Ｐゴシック" charset="0"/>
              </a:rPr>
              <a:t>CHEM DA</a:t>
            </a:r>
            <a:r>
              <a:rPr lang="en-US" sz="2000" dirty="0" smtClean="0">
                <a:latin typeface="Times New Roman" charset="0"/>
                <a:ea typeface="ＭＳ Ｐゴシック" charset="0"/>
                <a:cs typeface="ＭＳ Ｐゴシック" charset="0"/>
              </a:rPr>
              <a:t>).</a:t>
            </a:r>
          </a:p>
        </p:txBody>
      </p:sp>
    </p:spTree>
    <p:extLst>
      <p:ext uri="{BB962C8B-B14F-4D97-AF65-F5344CB8AC3E}">
        <p14:creationId xmlns:p14="http://schemas.microsoft.com/office/powerpoint/2010/main" val="1579228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WRF/</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Chem</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Chemical Weather Forecast System</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126</a:t>
            </a:fld>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27000" y="1367790"/>
            <a:ext cx="3289300" cy="1908810"/>
          </a:xfrm>
          <a:prstGeom prst="rect">
            <a:avLst/>
          </a:prstGeom>
          <a:noFill/>
          <a:ln>
            <a:noFill/>
          </a:ln>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27000" y="3435033"/>
            <a:ext cx="3353753" cy="1987867"/>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4318000" y="873443"/>
            <a:ext cx="4013200" cy="1768158"/>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4356100" y="2710497"/>
            <a:ext cx="3949700" cy="1759903"/>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4582477"/>
            <a:ext cx="3911600" cy="1843723"/>
          </a:xfrm>
          <a:prstGeom prst="rect">
            <a:avLst/>
          </a:prstGeom>
          <a:noFill/>
          <a:ln>
            <a:noFill/>
          </a:ln>
        </p:spPr>
      </p:pic>
    </p:spTree>
    <p:extLst>
      <p:ext uri="{BB962C8B-B14F-4D97-AF65-F5344CB8AC3E}">
        <p14:creationId xmlns:p14="http://schemas.microsoft.com/office/powerpoint/2010/main" val="22784467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DART Science and Collaborators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(8)</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TextBox 5"/>
          <p:cNvSpPr txBox="1"/>
          <p:nvPr/>
        </p:nvSpPr>
        <p:spPr>
          <a:xfrm>
            <a:off x="762000" y="685800"/>
            <a:ext cx="7620000" cy="1200328"/>
          </a:xfrm>
          <a:prstGeom prst="rect">
            <a:avLst/>
          </a:prstGeom>
          <a:noFill/>
        </p:spPr>
        <p:txBody>
          <a:bodyPr wrap="square" rtlCol="0">
            <a:spAutoFit/>
          </a:bodyPr>
          <a:lstStyle/>
          <a:p>
            <a:r>
              <a:rPr lang="en-US" dirty="0" smtClean="0"/>
              <a:t>Science: Global Atmospheric Chemistry.</a:t>
            </a:r>
          </a:p>
          <a:p>
            <a:r>
              <a:rPr lang="en-US" dirty="0" smtClean="0"/>
              <a:t>Collaborators: Jerome </a:t>
            </a:r>
            <a:r>
              <a:rPr lang="en-US" dirty="0" err="1" smtClean="0"/>
              <a:t>Barre</a:t>
            </a:r>
            <a:r>
              <a:rPr lang="en-US" dirty="0" smtClean="0"/>
              <a:t>,</a:t>
            </a:r>
          </a:p>
          <a:p>
            <a:r>
              <a:rPr lang="en-US" dirty="0"/>
              <a:t>	</a:t>
            </a:r>
            <a:r>
              <a:rPr lang="en-US" dirty="0" smtClean="0"/>
              <a:t>	  Benjamin </a:t>
            </a:r>
            <a:r>
              <a:rPr lang="en-US" dirty="0" err="1" smtClean="0"/>
              <a:t>Gaubert</a:t>
            </a:r>
            <a:r>
              <a:rPr lang="en-US" dirty="0" smtClean="0"/>
              <a:t>, NCAR/ACD.</a:t>
            </a:r>
            <a:endParaRPr lang="en-US" dirty="0"/>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127</a:t>
            </a:fld>
            <a:endParaRPr lang="en-US" dirty="0"/>
          </a:p>
        </p:txBody>
      </p:sp>
      <p:sp>
        <p:nvSpPr>
          <p:cNvPr id="2" name="TextBox 1"/>
          <p:cNvSpPr txBox="1"/>
          <p:nvPr/>
        </p:nvSpPr>
        <p:spPr>
          <a:xfrm>
            <a:off x="533400" y="2819400"/>
            <a:ext cx="8001000" cy="1200328"/>
          </a:xfrm>
          <a:prstGeom prst="rect">
            <a:avLst/>
          </a:prstGeom>
          <a:noFill/>
        </p:spPr>
        <p:txBody>
          <a:bodyPr wrap="square" rtlCol="0">
            <a:spAutoFit/>
          </a:bodyPr>
          <a:lstStyle/>
          <a:p>
            <a:r>
              <a:rPr lang="en-US" dirty="0" smtClean="0"/>
              <a:t>Uses global CAM/</a:t>
            </a:r>
            <a:r>
              <a:rPr lang="en-US" dirty="0" err="1" smtClean="0"/>
              <a:t>Chem</a:t>
            </a:r>
            <a:r>
              <a:rPr lang="en-US" dirty="0" smtClean="0"/>
              <a:t> model, 1 degree.</a:t>
            </a:r>
          </a:p>
          <a:p>
            <a:endParaRPr lang="en-US" dirty="0"/>
          </a:p>
          <a:p>
            <a:r>
              <a:rPr lang="en-US" dirty="0" smtClean="0"/>
              <a:t>Have full meteorological assimilation capability already.</a:t>
            </a:r>
            <a:endParaRPr lang="en-US" dirty="0"/>
          </a:p>
        </p:txBody>
      </p:sp>
    </p:spTree>
    <p:extLst>
      <p:ext uri="{BB962C8B-B14F-4D97-AF65-F5344CB8AC3E}">
        <p14:creationId xmlns:p14="http://schemas.microsoft.com/office/powerpoint/2010/main" val="30638339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totcols.png"/>
          <p:cNvPicPr>
            <a:picLocks noChangeAspect="1"/>
          </p:cNvPicPr>
          <p:nvPr/>
        </p:nvPicPr>
        <p:blipFill rotWithShape="1">
          <a:blip r:embed="rId3">
            <a:extLst>
              <a:ext uri="{28A0092B-C50C-407E-A947-70E740481C1C}">
                <a14:useLocalDpi xmlns:a14="http://schemas.microsoft.com/office/drawing/2010/main" val="0"/>
              </a:ext>
            </a:extLst>
          </a:blip>
          <a:srcRect b="53243"/>
          <a:stretch/>
        </p:blipFill>
        <p:spPr>
          <a:xfrm>
            <a:off x="8320" y="898471"/>
            <a:ext cx="4665280" cy="2777878"/>
          </a:xfrm>
          <a:prstGeom prst="rect">
            <a:avLst/>
          </a:prstGeom>
        </p:spPr>
      </p:pic>
      <p:sp>
        <p:nvSpPr>
          <p:cNvPr id="2" name="TextBox 1"/>
          <p:cNvSpPr txBox="1"/>
          <p:nvPr/>
        </p:nvSpPr>
        <p:spPr>
          <a:xfrm>
            <a:off x="4826000" y="1185846"/>
            <a:ext cx="3874273" cy="2031325"/>
          </a:xfrm>
          <a:prstGeom prst="rect">
            <a:avLst/>
          </a:prstGeom>
          <a:noFill/>
        </p:spPr>
        <p:txBody>
          <a:bodyPr wrap="square" rtlCol="0">
            <a:spAutoFit/>
          </a:bodyPr>
          <a:lstStyle/>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algn="ctr" defTabSz="457200" eaLnBrk="1" fontAlgn="auto" hangingPunct="1">
              <a:spcBef>
                <a:spcPts val="0"/>
              </a:spcBef>
              <a:spcAft>
                <a:spcPts val="0"/>
              </a:spcAft>
            </a:pPr>
            <a:r>
              <a:rPr lang="en-US" sz="1800" u="sng" dirty="0" smtClean="0">
                <a:solidFill>
                  <a:srgbClr val="FFFF00"/>
                </a:solidFill>
                <a:latin typeface="Calibri"/>
                <a:ea typeface="+mn-ea"/>
                <a:cs typeface="+mn-cs"/>
              </a:rPr>
              <a:t>MOPITT CO: </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On TERRA satellite</a:t>
            </a:r>
            <a:endParaRPr lang="en-US" sz="1800" dirty="0">
              <a:solidFill>
                <a:srgbClr val="FFFF00"/>
              </a:solidFill>
              <a:latin typeface="Calibri"/>
              <a:ea typeface="+mn-ea"/>
              <a:cs typeface="+mn-cs"/>
            </a:endParaRP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tropospheric profiles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Global coverage in 4 days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Multispectral retrievals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 high sensitivity on surface land/day</a:t>
            </a:r>
            <a:endParaRPr lang="en-US" sz="1800" dirty="0">
              <a:solidFill>
                <a:srgbClr val="FFFF00"/>
              </a:solidFill>
              <a:latin typeface="Calibri"/>
              <a:ea typeface="+mn-ea"/>
              <a:cs typeface="+mn-cs"/>
            </a:endParaRPr>
          </a:p>
        </p:txBody>
      </p:sp>
      <p:sp>
        <p:nvSpPr>
          <p:cNvPr id="5" name="TextBox 4"/>
          <p:cNvSpPr txBox="1"/>
          <p:nvPr/>
        </p:nvSpPr>
        <p:spPr>
          <a:xfrm>
            <a:off x="830106" y="3684380"/>
            <a:ext cx="3132294" cy="2308324"/>
          </a:xfrm>
          <a:prstGeom prst="rect">
            <a:avLst/>
          </a:prstGeom>
          <a:noFill/>
        </p:spPr>
        <p:txBody>
          <a:bodyPr wrap="square" rtlCol="0">
            <a:spAutoFit/>
          </a:bodyPr>
          <a:lstStyle/>
          <a:p>
            <a:pPr defTabSz="457200" eaLnBrk="1" fontAlgn="auto" hangingPunct="1">
              <a:spcBef>
                <a:spcPts val="0"/>
              </a:spcBef>
              <a:spcAft>
                <a:spcPts val="0"/>
              </a:spcAft>
            </a:pPr>
            <a:endParaRPr lang="en-US" sz="1800" dirty="0" smtClean="0">
              <a:solidFill>
                <a:srgbClr val="FFFF00"/>
              </a:solidFill>
              <a:latin typeface="Calibri"/>
              <a:ea typeface="+mn-ea"/>
              <a:cs typeface="+mn-cs"/>
            </a:endParaRPr>
          </a:p>
          <a:p>
            <a:pPr algn="ctr" defTabSz="457200" eaLnBrk="1" fontAlgn="auto" hangingPunct="1">
              <a:spcBef>
                <a:spcPts val="0"/>
              </a:spcBef>
              <a:spcAft>
                <a:spcPts val="0"/>
              </a:spcAft>
            </a:pPr>
            <a:r>
              <a:rPr lang="en-US" sz="1800" u="sng" dirty="0" smtClean="0">
                <a:solidFill>
                  <a:srgbClr val="FFFF00"/>
                </a:solidFill>
                <a:latin typeface="Calibri"/>
                <a:ea typeface="+mn-ea"/>
                <a:cs typeface="+mn-cs"/>
              </a:rPr>
              <a:t>IASI CO: </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On </a:t>
            </a:r>
            <a:r>
              <a:rPr lang="en-US" sz="1800" dirty="0" err="1" smtClean="0">
                <a:solidFill>
                  <a:srgbClr val="FFFF00"/>
                </a:solidFill>
                <a:latin typeface="Calibri"/>
                <a:ea typeface="+mn-ea"/>
                <a:cs typeface="+mn-cs"/>
              </a:rPr>
              <a:t>MetOpA</a:t>
            </a:r>
            <a:r>
              <a:rPr lang="en-US" sz="1800" dirty="0" smtClean="0">
                <a:solidFill>
                  <a:srgbClr val="FFFF00"/>
                </a:solidFill>
                <a:latin typeface="Calibri"/>
                <a:ea typeface="+mn-ea"/>
                <a:cs typeface="+mn-cs"/>
              </a:rPr>
              <a:t>  satellite</a:t>
            </a:r>
            <a:endParaRPr lang="en-US" sz="1800" dirty="0">
              <a:solidFill>
                <a:srgbClr val="FFFF00"/>
              </a:solidFill>
              <a:latin typeface="Calibri"/>
              <a:ea typeface="+mn-ea"/>
              <a:cs typeface="+mn-cs"/>
            </a:endParaRP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tropospheric profiles</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Global coverage in 1 day</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Only thermal infrared</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Sensitivity on upper PBL &amp; </a:t>
            </a:r>
          </a:p>
          <a:p>
            <a:pPr algn="ctr" defTabSz="457200" eaLnBrk="1" fontAlgn="auto" hangingPunct="1">
              <a:spcBef>
                <a:spcPts val="0"/>
              </a:spcBef>
              <a:spcAft>
                <a:spcPts val="0"/>
              </a:spcAft>
            </a:pPr>
            <a:r>
              <a:rPr lang="en-US" sz="1800" dirty="0" smtClean="0">
                <a:solidFill>
                  <a:srgbClr val="FFFF00"/>
                </a:solidFill>
                <a:latin typeface="Calibri"/>
                <a:ea typeface="+mn-ea"/>
                <a:cs typeface="+mn-cs"/>
              </a:rPr>
              <a:t>mid troposphere</a:t>
            </a:r>
            <a:endParaRPr lang="en-US" sz="1800" dirty="0">
              <a:solidFill>
                <a:srgbClr val="FFFF00"/>
              </a:solidFill>
              <a:latin typeface="Calibri"/>
              <a:ea typeface="+mn-ea"/>
              <a:cs typeface="+mn-cs"/>
            </a:endParaRPr>
          </a:p>
        </p:txBody>
      </p:sp>
      <p:pic>
        <p:nvPicPr>
          <p:cNvPr id="6" name="Picture 5" descr="totcols.png"/>
          <p:cNvPicPr>
            <a:picLocks noChangeAspect="1"/>
          </p:cNvPicPr>
          <p:nvPr/>
        </p:nvPicPr>
        <p:blipFill rotWithShape="1">
          <a:blip r:embed="rId3">
            <a:extLst>
              <a:ext uri="{28A0092B-C50C-407E-A947-70E740481C1C}">
                <a14:useLocalDpi xmlns:a14="http://schemas.microsoft.com/office/drawing/2010/main" val="0"/>
              </a:ext>
            </a:extLst>
          </a:blip>
          <a:srcRect t="46758"/>
          <a:stretch/>
        </p:blipFill>
        <p:spPr>
          <a:xfrm>
            <a:off x="4432300" y="3467101"/>
            <a:ext cx="4711700" cy="2997792"/>
          </a:xfrm>
          <a:prstGeom prst="rect">
            <a:avLst/>
          </a:prstGeom>
        </p:spPr>
      </p:pic>
      <p:sp>
        <p:nvSpPr>
          <p:cNvPr id="8" name="Title 1"/>
          <p:cNvSpPr txBox="1">
            <a:spLocks/>
          </p:cNvSpPr>
          <p:nvPr/>
        </p:nvSpPr>
        <p:spPr>
          <a:xfrm>
            <a:off x="457200" y="38100"/>
            <a:ext cx="8229600" cy="723900"/>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fontAlgn="auto">
              <a:spcAft>
                <a:spcPts val="0"/>
              </a:spcAft>
            </a:pPr>
            <a:endParaRPr lang="en-US" dirty="0">
              <a:solidFill>
                <a:prstClr val="white"/>
              </a:solidFill>
              <a:latin typeface="Calibri"/>
            </a:endParaRPr>
          </a:p>
        </p:txBody>
      </p:sp>
      <p:sp>
        <p:nvSpPr>
          <p:cNvPr id="9" name="Title 1"/>
          <p:cNvSpPr txBox="1">
            <a:spLocks/>
          </p:cNvSpPr>
          <p:nvPr/>
        </p:nvSpPr>
        <p:spPr>
          <a:xfrm>
            <a:off x="609600" y="55036"/>
            <a:ext cx="8229600" cy="723900"/>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fontAlgn="auto">
              <a:spcAft>
                <a:spcPts val="0"/>
              </a:spcAft>
            </a:pPr>
            <a:r>
              <a:rPr lang="en-US" dirty="0" smtClean="0">
                <a:solidFill>
                  <a:prstClr val="white"/>
                </a:solidFill>
                <a:latin typeface="Calibri"/>
              </a:rPr>
              <a:t>CAM/</a:t>
            </a:r>
            <a:r>
              <a:rPr lang="en-US" dirty="0" err="1" smtClean="0">
                <a:solidFill>
                  <a:prstClr val="white"/>
                </a:solidFill>
                <a:latin typeface="Calibri"/>
              </a:rPr>
              <a:t>Chem</a:t>
            </a:r>
            <a:r>
              <a:rPr lang="en-US" dirty="0" smtClean="0">
                <a:solidFill>
                  <a:prstClr val="white"/>
                </a:solidFill>
                <a:latin typeface="Calibri"/>
              </a:rPr>
              <a:t> Chemical DA System</a:t>
            </a:r>
            <a:endParaRPr lang="en-US" dirty="0">
              <a:solidFill>
                <a:prstClr val="white"/>
              </a:solidFill>
              <a:latin typeface="Calibri"/>
            </a:endParaRPr>
          </a:p>
        </p:txBody>
      </p:sp>
      <p:sp>
        <p:nvSpPr>
          <p:cNvPr id="3" name="Footer Placeholder 2"/>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128</a:t>
            </a:fld>
            <a:endParaRPr lang="en-US">
              <a:solidFill>
                <a:prstClr val="black">
                  <a:tint val="75000"/>
                </a:prstClr>
              </a:solidFill>
              <a:latin typeface="Calibri"/>
            </a:endParaRPr>
          </a:p>
        </p:txBody>
      </p:sp>
    </p:spTree>
    <p:extLst>
      <p:ext uri="{BB962C8B-B14F-4D97-AF65-F5344CB8AC3E}">
        <p14:creationId xmlns:p14="http://schemas.microsoft.com/office/powerpoint/2010/main" val="6880280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439930" y="995674"/>
            <a:ext cx="3356357"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Control run:</a:t>
            </a:r>
            <a:r>
              <a:rPr lang="en-US" sz="1800" dirty="0" smtClean="0">
                <a:solidFill>
                  <a:srgbClr val="FFFF00"/>
                </a:solidFill>
                <a:latin typeface="Calibri"/>
                <a:ea typeface="+mn-ea"/>
                <a:cs typeface="+mn-cs"/>
              </a:rPr>
              <a:t> Met Only assimilated</a:t>
            </a:r>
            <a:endParaRPr lang="en-US" sz="1800" dirty="0">
              <a:solidFill>
                <a:srgbClr val="FFFF00"/>
              </a:solidFill>
              <a:latin typeface="Calibri"/>
              <a:ea typeface="+mn-ea"/>
              <a:cs typeface="+mn-cs"/>
            </a:endParaRPr>
          </a:p>
        </p:txBody>
      </p:sp>
      <p:sp>
        <p:nvSpPr>
          <p:cNvPr id="6" name="TextBox 5"/>
          <p:cNvSpPr txBox="1"/>
          <p:nvPr/>
        </p:nvSpPr>
        <p:spPr>
          <a:xfrm>
            <a:off x="4846351" y="996964"/>
            <a:ext cx="3898498"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MOPITT run:</a:t>
            </a:r>
            <a:r>
              <a:rPr lang="en-US" sz="1800" dirty="0" smtClean="0">
                <a:solidFill>
                  <a:srgbClr val="FFFF00"/>
                </a:solidFill>
                <a:latin typeface="Calibri"/>
                <a:ea typeface="+mn-ea"/>
                <a:cs typeface="+mn-cs"/>
              </a:rPr>
              <a:t> Met + MOPITT assimilated</a:t>
            </a:r>
            <a:endParaRPr lang="en-US" sz="1800" dirty="0">
              <a:solidFill>
                <a:srgbClr val="FFFF00"/>
              </a:solidFill>
              <a:latin typeface="Calibri"/>
              <a:ea typeface="+mn-ea"/>
              <a:cs typeface="+mn-cs"/>
            </a:endParaRPr>
          </a:p>
        </p:txBody>
      </p:sp>
      <p:sp>
        <p:nvSpPr>
          <p:cNvPr id="7" name="TextBox 6"/>
          <p:cNvSpPr txBox="1"/>
          <p:nvPr/>
        </p:nvSpPr>
        <p:spPr>
          <a:xfrm>
            <a:off x="568786" y="3696735"/>
            <a:ext cx="3105237"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IASI run:</a:t>
            </a:r>
            <a:r>
              <a:rPr lang="en-US" sz="1800" dirty="0" smtClean="0">
                <a:solidFill>
                  <a:srgbClr val="FFFF00"/>
                </a:solidFill>
                <a:latin typeface="Calibri"/>
                <a:ea typeface="+mn-ea"/>
                <a:cs typeface="+mn-cs"/>
              </a:rPr>
              <a:t> Met + IASI assimilated</a:t>
            </a:r>
            <a:endParaRPr lang="en-US" sz="1800" dirty="0">
              <a:solidFill>
                <a:srgbClr val="FFFF00"/>
              </a:solidFill>
              <a:latin typeface="Calibri"/>
              <a:ea typeface="+mn-ea"/>
              <a:cs typeface="+mn-cs"/>
            </a:endParaRPr>
          </a:p>
        </p:txBody>
      </p:sp>
      <p:sp>
        <p:nvSpPr>
          <p:cNvPr id="8" name="TextBox 7"/>
          <p:cNvSpPr txBox="1"/>
          <p:nvPr/>
        </p:nvSpPr>
        <p:spPr>
          <a:xfrm>
            <a:off x="4648507" y="3696735"/>
            <a:ext cx="4513901" cy="369332"/>
          </a:xfrm>
          <a:prstGeom prst="rect">
            <a:avLst/>
          </a:prstGeom>
          <a:noFill/>
        </p:spPr>
        <p:txBody>
          <a:bodyPr wrap="none" rtlCol="0">
            <a:spAutoFit/>
          </a:bodyPr>
          <a:lstStyle/>
          <a:p>
            <a:pPr defTabSz="457200" eaLnBrk="1" fontAlgn="auto" hangingPunct="1">
              <a:spcBef>
                <a:spcPts val="0"/>
              </a:spcBef>
              <a:spcAft>
                <a:spcPts val="0"/>
              </a:spcAft>
            </a:pPr>
            <a:r>
              <a:rPr lang="en-US" sz="1800" u="sng" dirty="0" smtClean="0">
                <a:solidFill>
                  <a:srgbClr val="FFFF00"/>
                </a:solidFill>
                <a:latin typeface="Calibri"/>
                <a:ea typeface="+mn-ea"/>
                <a:cs typeface="+mn-cs"/>
              </a:rPr>
              <a:t>Combined run:</a:t>
            </a:r>
            <a:r>
              <a:rPr lang="en-US" sz="1800" dirty="0" smtClean="0">
                <a:solidFill>
                  <a:srgbClr val="FFFF00"/>
                </a:solidFill>
                <a:latin typeface="Calibri"/>
                <a:ea typeface="+mn-ea"/>
                <a:cs typeface="+mn-cs"/>
              </a:rPr>
              <a:t> Met + MOP+ IASI assimilated</a:t>
            </a:r>
            <a:endParaRPr lang="en-US" sz="1800" dirty="0">
              <a:solidFill>
                <a:srgbClr val="FFFF00"/>
              </a:solidFill>
              <a:latin typeface="Calibri"/>
              <a:ea typeface="+mn-ea"/>
              <a:cs typeface="+mn-cs"/>
            </a:endParaRPr>
          </a:p>
        </p:txBody>
      </p:sp>
      <p:pic>
        <p:nvPicPr>
          <p:cNvPr id="9" name="Picture 8" descr="0731_ME_NC.png"/>
          <p:cNvPicPr>
            <a:picLocks noChangeAspect="1"/>
          </p:cNvPicPr>
          <p:nvPr/>
        </p:nvPicPr>
        <p:blipFill rotWithShape="1">
          <a:blip r:embed="rId3">
            <a:extLst>
              <a:ext uri="{28A0092B-C50C-407E-A947-70E740481C1C}">
                <a14:useLocalDpi xmlns:a14="http://schemas.microsoft.com/office/drawing/2010/main" val="0"/>
              </a:ext>
            </a:extLst>
          </a:blip>
          <a:srcRect l="50634" t="7898" r="11224" b="49054"/>
          <a:stretch/>
        </p:blipFill>
        <p:spPr>
          <a:xfrm>
            <a:off x="373967" y="1365006"/>
            <a:ext cx="3487676" cy="2176459"/>
          </a:xfrm>
          <a:prstGeom prst="rect">
            <a:avLst/>
          </a:prstGeom>
        </p:spPr>
      </p:pic>
      <p:pic>
        <p:nvPicPr>
          <p:cNvPr id="10" name="Picture 9" descr="0731_MEMO_NC.png"/>
          <p:cNvPicPr>
            <a:picLocks noChangeAspect="1"/>
          </p:cNvPicPr>
          <p:nvPr/>
        </p:nvPicPr>
        <p:blipFill rotWithShape="1">
          <a:blip r:embed="rId4">
            <a:extLst>
              <a:ext uri="{28A0092B-C50C-407E-A947-70E740481C1C}">
                <a14:useLocalDpi xmlns:a14="http://schemas.microsoft.com/office/drawing/2010/main" val="0"/>
              </a:ext>
            </a:extLst>
          </a:blip>
          <a:srcRect l="50636" t="7377" r="11021" b="49147"/>
          <a:stretch/>
        </p:blipFill>
        <p:spPr>
          <a:xfrm>
            <a:off x="5008391" y="1366296"/>
            <a:ext cx="3506082" cy="2198144"/>
          </a:xfrm>
          <a:prstGeom prst="rect">
            <a:avLst/>
          </a:prstGeom>
        </p:spPr>
      </p:pic>
      <p:pic>
        <p:nvPicPr>
          <p:cNvPr id="11" name="Picture 10" descr="0731_MEIA_NC.png"/>
          <p:cNvPicPr>
            <a:picLocks noChangeAspect="1"/>
          </p:cNvPicPr>
          <p:nvPr/>
        </p:nvPicPr>
        <p:blipFill rotWithShape="1">
          <a:blip r:embed="rId5">
            <a:extLst>
              <a:ext uri="{28A0092B-C50C-407E-A947-70E740481C1C}">
                <a14:useLocalDpi xmlns:a14="http://schemas.microsoft.com/office/drawing/2010/main" val="0"/>
              </a:ext>
            </a:extLst>
          </a:blip>
          <a:srcRect l="50837" t="7170" r="11021" b="49147"/>
          <a:stretch/>
        </p:blipFill>
        <p:spPr>
          <a:xfrm>
            <a:off x="347285" y="4066067"/>
            <a:ext cx="3487674" cy="2208548"/>
          </a:xfrm>
          <a:prstGeom prst="rect">
            <a:avLst/>
          </a:prstGeom>
        </p:spPr>
      </p:pic>
      <p:pic>
        <p:nvPicPr>
          <p:cNvPr id="12" name="Picture 11" descr="0731_MEMOIA_NC.png"/>
          <p:cNvPicPr>
            <a:picLocks noChangeAspect="1"/>
          </p:cNvPicPr>
          <p:nvPr/>
        </p:nvPicPr>
        <p:blipFill rotWithShape="1">
          <a:blip r:embed="rId6">
            <a:extLst>
              <a:ext uri="{28A0092B-C50C-407E-A947-70E740481C1C}">
                <a14:useLocalDpi xmlns:a14="http://schemas.microsoft.com/office/drawing/2010/main" val="0"/>
              </a:ext>
            </a:extLst>
          </a:blip>
          <a:srcRect l="50837" t="7171" r="11021" b="48509"/>
          <a:stretch/>
        </p:blipFill>
        <p:spPr>
          <a:xfrm>
            <a:off x="5026798" y="4066067"/>
            <a:ext cx="3487675" cy="2240785"/>
          </a:xfrm>
          <a:prstGeom prst="rect">
            <a:avLst/>
          </a:prstGeom>
        </p:spPr>
      </p:pic>
      <p:sp>
        <p:nvSpPr>
          <p:cNvPr id="14" name="Title 1"/>
          <p:cNvSpPr txBox="1">
            <a:spLocks noGrp="1"/>
          </p:cNvSpPr>
          <p:nvPr>
            <p:ph type="title"/>
          </p:nvPr>
        </p:nvSpPr>
        <p:spPr>
          <a:prstGeom prst="rect">
            <a:avLst/>
          </a:prstGeom>
        </p:spPr>
        <p:txBody>
          <a:bodyPr vert="horz" lIns="91440" tIns="45720" rIns="91440" bIns="45720" rtlCol="0" anchor="ctr">
            <a:normAutofit fontScale="9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smtClean="0"/>
              <a:t>CAM/</a:t>
            </a:r>
            <a:r>
              <a:rPr lang="en-US" dirty="0" err="1" smtClean="0"/>
              <a:t>Chem</a:t>
            </a:r>
            <a:r>
              <a:rPr lang="en-US" dirty="0" smtClean="0"/>
              <a:t> Chemical DA System</a:t>
            </a:r>
            <a:endParaRPr lang="en-US" dirty="0"/>
          </a:p>
        </p:txBody>
      </p:sp>
      <p:sp>
        <p:nvSpPr>
          <p:cNvPr id="15" name="Footer Placeholder 14"/>
          <p:cNvSpPr>
            <a:spLocks noGrp="1"/>
          </p:cNvSpPr>
          <p:nvPr>
            <p:ph type="ftr" sz="quarter" idx="11"/>
          </p:nvPr>
        </p:nvSpPr>
        <p:spPr/>
        <p:txBody>
          <a:bodyPr/>
          <a:lstStyle/>
          <a:p>
            <a:r>
              <a:rPr lang="fr-FR" smtClean="0">
                <a:solidFill>
                  <a:prstClr val="black">
                    <a:tint val="75000"/>
                  </a:prstClr>
                </a:solidFill>
                <a:latin typeface="Calibri"/>
              </a:rPr>
              <a:t>University at Albany, 22 Oct. 2015</a:t>
            </a:r>
            <a:endParaRPr lang="en-US">
              <a:solidFill>
                <a:prstClr val="black">
                  <a:tint val="75000"/>
                </a:prstClr>
              </a:solidFill>
              <a:latin typeface="Calibri"/>
            </a:endParaRPr>
          </a:p>
        </p:txBody>
      </p:sp>
      <p:sp>
        <p:nvSpPr>
          <p:cNvPr id="16" name="Slide Number Placeholder 15"/>
          <p:cNvSpPr>
            <a:spLocks noGrp="1"/>
          </p:cNvSpPr>
          <p:nvPr>
            <p:ph type="sldNum" sz="quarter" idx="12"/>
          </p:nvPr>
        </p:nvSpPr>
        <p:spPr/>
        <p:txBody>
          <a:bodyPr/>
          <a:lstStyle/>
          <a:p>
            <a:fld id="{7BC013A6-E110-844F-BF04-51545AE39463}" type="slidenum">
              <a:rPr lang="en-US" smtClean="0">
                <a:solidFill>
                  <a:prstClr val="black">
                    <a:tint val="75000"/>
                  </a:prstClr>
                </a:solidFill>
                <a:latin typeface="Calibri"/>
              </a:rPr>
              <a:pPr/>
              <a:t>129</a:t>
            </a:fld>
            <a:endParaRPr lang="en-US">
              <a:solidFill>
                <a:prstClr val="black">
                  <a:tint val="75000"/>
                </a:prstClr>
              </a:solidFill>
              <a:latin typeface="Calibri"/>
            </a:endParaRPr>
          </a:p>
        </p:txBody>
      </p:sp>
    </p:spTree>
    <p:extLst>
      <p:ext uri="{BB962C8B-B14F-4D97-AF65-F5344CB8AC3E}">
        <p14:creationId xmlns:p14="http://schemas.microsoft.com/office/powerpoint/2010/main" val="14343066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959953" y="2129135"/>
            <a:ext cx="1535847" cy="461665"/>
          </a:xfrm>
          <a:prstGeom prst="rect">
            <a:avLst/>
          </a:prstGeom>
          <a:noFill/>
        </p:spPr>
        <p:txBody>
          <a:bodyPr wrap="none" rtlCol="0">
            <a:spAutoFit/>
          </a:bodyPr>
          <a:lstStyle/>
          <a:p>
            <a:r>
              <a:rPr lang="en-US" dirty="0" smtClean="0"/>
              <a:t>Forecasts</a:t>
            </a:r>
            <a:endParaRPr lang="en-US" dirty="0"/>
          </a:p>
        </p:txBody>
      </p:sp>
      <p:sp>
        <p:nvSpPr>
          <p:cNvPr id="46" name="TextBox 45"/>
          <p:cNvSpPr txBox="1"/>
          <p:nvPr/>
        </p:nvSpPr>
        <p:spPr>
          <a:xfrm>
            <a:off x="6629400" y="1905000"/>
            <a:ext cx="1997963" cy="461665"/>
          </a:xfrm>
          <a:prstGeom prst="rect">
            <a:avLst/>
          </a:prstGeom>
          <a:noFill/>
        </p:spPr>
        <p:txBody>
          <a:bodyPr wrap="none" rtlCol="0">
            <a:spAutoFit/>
          </a:bodyPr>
          <a:lstStyle/>
          <a:p>
            <a:r>
              <a:rPr lang="en-US" dirty="0" smtClean="0"/>
              <a:t>Observations</a:t>
            </a:r>
            <a:endParaRPr lang="en-US" dirty="0"/>
          </a:p>
        </p:txBody>
      </p:sp>
      <p:sp>
        <p:nvSpPr>
          <p:cNvPr id="15" name="TextBox 14"/>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78" y="665447"/>
            <a:ext cx="8780168" cy="6050887"/>
          </a:xfrm>
          <a:prstGeom prst="rect">
            <a:avLst/>
          </a:prstGeom>
          <a:noFill/>
        </p:spPr>
        <p:txBody>
          <a:bodyPr wrap="non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A system governed by (stochastic) Difference Equation:</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(1)</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Observations at discrete times:</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algn="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(2)</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Observational error white in time and Gaussian (nice, not essential). </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(3)</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Complete history of observations is: </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(4)</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u="sng" dirty="0" smtClean="0">
                <a:solidFill>
                  <a:srgbClr val="FF0000"/>
                </a:solidFill>
                <a:latin typeface="Calibri"/>
                <a:ea typeface="+mn-ea"/>
                <a:cs typeface="+mn-cs"/>
              </a:rPr>
              <a:t>Goal: Find probability distribution for state: </a:t>
            </a:r>
          </a:p>
          <a:p>
            <a:pPr defTabSz="457200" eaLnBrk="1" fontAlgn="auto" hangingPunct="1">
              <a:lnSpc>
                <a:spcPct val="90000"/>
              </a:lnSpc>
              <a:spcBef>
                <a:spcPts val="0"/>
              </a:spcBef>
              <a:spcAft>
                <a:spcPts val="0"/>
              </a:spcAft>
            </a:pPr>
            <a:endParaRPr lang="en-US" u="sng" dirty="0" smtClean="0">
              <a:solidFill>
                <a:srgbClr val="FF0000"/>
              </a:solidFill>
              <a:latin typeface="Calibri"/>
              <a:ea typeface="+mn-ea"/>
              <a:cs typeface="+mn-cs"/>
            </a:endParaRPr>
          </a:p>
          <a:p>
            <a:pPr defTabSz="457200" eaLnBrk="1" fontAlgn="auto" hangingPunct="1">
              <a:lnSpc>
                <a:spcPct val="90000"/>
              </a:lnSpc>
              <a:spcBef>
                <a:spcPts val="0"/>
              </a:spcBef>
              <a:spcAft>
                <a:spcPts val="0"/>
              </a:spcAft>
            </a:pPr>
            <a:r>
              <a:rPr lang="en-US" dirty="0" smtClean="0">
                <a:latin typeface="Calibri"/>
                <a:ea typeface="+mn-ea"/>
                <a:cs typeface="+mn-cs"/>
              </a:rPr>
              <a:t>					Analysis						Forecast</a:t>
            </a:r>
            <a:r>
              <a:rPr lang="en-US" sz="2000" dirty="0" smtClean="0">
                <a:solidFill>
                  <a:prstClr val="black"/>
                </a:solidFill>
                <a:latin typeface="Calibri"/>
                <a:ea typeface="+mn-ea"/>
                <a:cs typeface="+mn-cs"/>
              </a:rPr>
              <a:t>		(5)</a:t>
            </a: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grpSp>
        <p:nvGrpSpPr>
          <p:cNvPr id="17" name="Group 16"/>
          <p:cNvGrpSpPr/>
          <p:nvPr/>
        </p:nvGrpSpPr>
        <p:grpSpPr>
          <a:xfrm>
            <a:off x="756316" y="1211716"/>
            <a:ext cx="5044874" cy="495300"/>
            <a:chOff x="756316" y="1211716"/>
            <a:chExt cx="5044874" cy="495300"/>
          </a:xfrm>
        </p:grpSpPr>
        <p:graphicFrame>
          <p:nvGraphicFramePr>
            <p:cNvPr id="4" name="Object 3"/>
            <p:cNvGraphicFramePr>
              <a:graphicFrameLocks noChangeAspect="1"/>
            </p:cNvGraphicFramePr>
            <p:nvPr>
              <p:extLst>
                <p:ext uri="{D42A27DB-BD31-4B8C-83A1-F6EECF244321}">
                  <p14:modId xmlns:p14="http://schemas.microsoft.com/office/powerpoint/2010/main" val="269299662"/>
                </p:ext>
              </p:extLst>
            </p:nvPr>
          </p:nvGraphicFramePr>
          <p:xfrm>
            <a:off x="756316" y="1211716"/>
            <a:ext cx="3848100" cy="495300"/>
          </p:xfrm>
          <a:graphic>
            <a:graphicData uri="http://schemas.openxmlformats.org/presentationml/2006/ole">
              <mc:AlternateContent xmlns:mc="http://schemas.openxmlformats.org/markup-compatibility/2006">
                <mc:Choice xmlns:v="urn:schemas-microsoft-com:vml" Requires="v">
                  <p:oleObj spid="_x0000_s43158" name="Equation" r:id="rId4" imgW="3848100" imgH="495300" progId="Equation.DSMT4">
                    <p:embed/>
                  </p:oleObj>
                </mc:Choice>
                <mc:Fallback>
                  <p:oleObj name="Equation" r:id="rId4" imgW="3848100" imgH="495300" progId="Equation.DSMT4">
                    <p:embed/>
                    <p:pic>
                      <p:nvPicPr>
                        <p:cNvPr id="0" name=""/>
                        <p:cNvPicPr/>
                        <p:nvPr/>
                      </p:nvPicPr>
                      <p:blipFill>
                        <a:blip r:embed="rId5"/>
                        <a:stretch>
                          <a:fillRect/>
                        </a:stretch>
                      </p:blipFill>
                      <p:spPr>
                        <a:xfrm>
                          <a:off x="756316" y="1211716"/>
                          <a:ext cx="3848100" cy="4953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07047083"/>
                </p:ext>
              </p:extLst>
            </p:nvPr>
          </p:nvGraphicFramePr>
          <p:xfrm>
            <a:off x="5115390" y="1313316"/>
            <a:ext cx="685800" cy="292100"/>
          </p:xfrm>
          <a:graphic>
            <a:graphicData uri="http://schemas.openxmlformats.org/presentationml/2006/ole">
              <mc:AlternateContent xmlns:mc="http://schemas.openxmlformats.org/markup-compatibility/2006">
                <mc:Choice xmlns:v="urn:schemas-microsoft-com:vml" Requires="v">
                  <p:oleObj spid="_x0000_s43159" name="Equation" r:id="rId6" imgW="685800" imgH="292100" progId="Equation.DSMT4">
                    <p:embed/>
                  </p:oleObj>
                </mc:Choice>
                <mc:Fallback>
                  <p:oleObj name="Equation" r:id="rId6" imgW="685800" imgH="292100" progId="Equation.DSMT4">
                    <p:embed/>
                    <p:pic>
                      <p:nvPicPr>
                        <p:cNvPr id="0" name=""/>
                        <p:cNvPicPr/>
                        <p:nvPr/>
                      </p:nvPicPr>
                      <p:blipFill>
                        <a:blip r:embed="rId7"/>
                        <a:stretch>
                          <a:fillRect/>
                        </a:stretch>
                      </p:blipFill>
                      <p:spPr>
                        <a:xfrm>
                          <a:off x="5115390" y="1313316"/>
                          <a:ext cx="685800" cy="292100"/>
                        </a:xfrm>
                        <a:prstGeom prst="rect">
                          <a:avLst/>
                        </a:prstGeom>
                      </p:spPr>
                    </p:pic>
                  </p:oleObj>
                </mc:Fallback>
              </mc:AlternateContent>
            </a:graphicData>
          </a:graphic>
        </p:graphicFrame>
      </p:grpSp>
      <p:grpSp>
        <p:nvGrpSpPr>
          <p:cNvPr id="16" name="Group 15"/>
          <p:cNvGrpSpPr/>
          <p:nvPr/>
        </p:nvGrpSpPr>
        <p:grpSpPr>
          <a:xfrm>
            <a:off x="756316" y="2371263"/>
            <a:ext cx="6683174" cy="495300"/>
            <a:chOff x="756316" y="2237273"/>
            <a:chExt cx="6683174" cy="495300"/>
          </a:xfrm>
        </p:grpSpPr>
        <p:graphicFrame>
          <p:nvGraphicFramePr>
            <p:cNvPr id="6" name="Object 5"/>
            <p:cNvGraphicFramePr>
              <a:graphicFrameLocks noChangeAspect="1"/>
            </p:cNvGraphicFramePr>
            <p:nvPr>
              <p:extLst>
                <p:ext uri="{D42A27DB-BD31-4B8C-83A1-F6EECF244321}">
                  <p14:modId xmlns:p14="http://schemas.microsoft.com/office/powerpoint/2010/main" val="2403024888"/>
                </p:ext>
              </p:extLst>
            </p:nvPr>
          </p:nvGraphicFramePr>
          <p:xfrm>
            <a:off x="756316" y="2237273"/>
            <a:ext cx="2540000" cy="495300"/>
          </p:xfrm>
          <a:graphic>
            <a:graphicData uri="http://schemas.openxmlformats.org/presentationml/2006/ole">
              <mc:AlternateContent xmlns:mc="http://schemas.openxmlformats.org/markup-compatibility/2006">
                <mc:Choice xmlns:v="urn:schemas-microsoft-com:vml" Requires="v">
                  <p:oleObj spid="_x0000_s43160" name="Equation" r:id="rId8" imgW="2540000" imgH="495300" progId="Equation.DSMT4">
                    <p:embed/>
                  </p:oleObj>
                </mc:Choice>
                <mc:Fallback>
                  <p:oleObj name="Equation" r:id="rId8" imgW="2540000" imgH="495300" progId="Equation.DSMT4">
                    <p:embed/>
                    <p:pic>
                      <p:nvPicPr>
                        <p:cNvPr id="0" name=""/>
                        <p:cNvPicPr/>
                        <p:nvPr/>
                      </p:nvPicPr>
                      <p:blipFill>
                        <a:blip r:embed="rId9"/>
                        <a:stretch>
                          <a:fillRect/>
                        </a:stretch>
                      </p:blipFill>
                      <p:spPr>
                        <a:xfrm>
                          <a:off x="756316" y="2237273"/>
                          <a:ext cx="2540000" cy="4953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31972887"/>
                </p:ext>
              </p:extLst>
            </p:nvPr>
          </p:nvGraphicFramePr>
          <p:xfrm>
            <a:off x="3818503" y="2307123"/>
            <a:ext cx="1460500" cy="355600"/>
          </p:xfrm>
          <a:graphic>
            <a:graphicData uri="http://schemas.openxmlformats.org/presentationml/2006/ole">
              <mc:AlternateContent xmlns:mc="http://schemas.openxmlformats.org/markup-compatibility/2006">
                <mc:Choice xmlns:v="urn:schemas-microsoft-com:vml" Requires="v">
                  <p:oleObj spid="_x0000_s43161" name="Equation" r:id="rId10" imgW="1460500" imgH="355600" progId="Equation.DSMT4">
                    <p:embed/>
                  </p:oleObj>
                </mc:Choice>
                <mc:Fallback>
                  <p:oleObj name="Equation" r:id="rId10" imgW="1460500" imgH="355600" progId="Equation.DSMT4">
                    <p:embed/>
                    <p:pic>
                      <p:nvPicPr>
                        <p:cNvPr id="0" name=""/>
                        <p:cNvPicPr/>
                        <p:nvPr/>
                      </p:nvPicPr>
                      <p:blipFill>
                        <a:blip r:embed="rId11"/>
                        <a:stretch>
                          <a:fillRect/>
                        </a:stretch>
                      </p:blipFill>
                      <p:spPr>
                        <a:xfrm>
                          <a:off x="3818503" y="2307123"/>
                          <a:ext cx="1460500" cy="3556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026190611"/>
                </p:ext>
              </p:extLst>
            </p:nvPr>
          </p:nvGraphicFramePr>
          <p:xfrm>
            <a:off x="5801190" y="2281723"/>
            <a:ext cx="1638300" cy="406400"/>
          </p:xfrm>
          <a:graphic>
            <a:graphicData uri="http://schemas.openxmlformats.org/presentationml/2006/ole">
              <mc:AlternateContent xmlns:mc="http://schemas.openxmlformats.org/markup-compatibility/2006">
                <mc:Choice xmlns:v="urn:schemas-microsoft-com:vml" Requires="v">
                  <p:oleObj spid="_x0000_s43162" name="Equation" r:id="rId12" imgW="1638300" imgH="406400" progId="Equation.DSMT4">
                    <p:embed/>
                  </p:oleObj>
                </mc:Choice>
                <mc:Fallback>
                  <p:oleObj name="Equation" r:id="rId12" imgW="1638300" imgH="406400" progId="Equation.DSMT4">
                    <p:embed/>
                    <p:pic>
                      <p:nvPicPr>
                        <p:cNvPr id="0" name=""/>
                        <p:cNvPicPr/>
                        <p:nvPr/>
                      </p:nvPicPr>
                      <p:blipFill>
                        <a:blip r:embed="rId13"/>
                        <a:stretch>
                          <a:fillRect/>
                        </a:stretch>
                      </p:blipFill>
                      <p:spPr>
                        <a:xfrm>
                          <a:off x="5801190" y="2281723"/>
                          <a:ext cx="1638300" cy="406400"/>
                        </a:xfrm>
                        <a:prstGeom prst="rect">
                          <a:avLst/>
                        </a:prstGeom>
                      </p:spPr>
                    </p:pic>
                  </p:oleObj>
                </mc:Fallback>
              </mc:AlternateContent>
            </a:graphicData>
          </a:graphic>
        </p:graphicFrame>
      </p:grpSp>
      <p:graphicFrame>
        <p:nvGraphicFramePr>
          <p:cNvPr id="9" name="Object 8"/>
          <p:cNvGraphicFramePr>
            <a:graphicFrameLocks noChangeAspect="1"/>
          </p:cNvGraphicFramePr>
          <p:nvPr>
            <p:extLst>
              <p:ext uri="{D42A27DB-BD31-4B8C-83A1-F6EECF244321}">
                <p14:modId xmlns:p14="http://schemas.microsoft.com/office/powerpoint/2010/main" val="818215933"/>
              </p:ext>
            </p:extLst>
          </p:nvPr>
        </p:nvGraphicFramePr>
        <p:xfrm>
          <a:off x="756316" y="3552186"/>
          <a:ext cx="2044700" cy="495300"/>
        </p:xfrm>
        <a:graphic>
          <a:graphicData uri="http://schemas.openxmlformats.org/presentationml/2006/ole">
            <mc:AlternateContent xmlns:mc="http://schemas.openxmlformats.org/markup-compatibility/2006">
              <mc:Choice xmlns:v="urn:schemas-microsoft-com:vml" Requires="v">
                <p:oleObj spid="_x0000_s43163" name="Equation" r:id="rId14" imgW="2044700" imgH="495300" progId="Equation.DSMT4">
                  <p:embed/>
                </p:oleObj>
              </mc:Choice>
              <mc:Fallback>
                <p:oleObj name="Equation" r:id="rId14" imgW="2044700" imgH="495300" progId="Equation.DSMT4">
                  <p:embed/>
                  <p:pic>
                    <p:nvPicPr>
                      <p:cNvPr id="0" name=""/>
                      <p:cNvPicPr/>
                      <p:nvPr/>
                    </p:nvPicPr>
                    <p:blipFill>
                      <a:blip r:embed="rId15"/>
                      <a:stretch>
                        <a:fillRect/>
                      </a:stretch>
                    </p:blipFill>
                    <p:spPr>
                      <a:xfrm>
                        <a:off x="756316" y="3552186"/>
                        <a:ext cx="2044700" cy="4953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964621083"/>
              </p:ext>
            </p:extLst>
          </p:nvPr>
        </p:nvGraphicFramePr>
        <p:xfrm>
          <a:off x="756316" y="4685128"/>
          <a:ext cx="2146300" cy="495300"/>
        </p:xfrm>
        <a:graphic>
          <a:graphicData uri="http://schemas.openxmlformats.org/presentationml/2006/ole">
            <mc:AlternateContent xmlns:mc="http://schemas.openxmlformats.org/markup-compatibility/2006">
              <mc:Choice xmlns:v="urn:schemas-microsoft-com:vml" Requires="v">
                <p:oleObj spid="_x0000_s43164" name="Equation" r:id="rId16" imgW="2146300" imgH="495300" progId="Equation.DSMT4">
                  <p:embed/>
                </p:oleObj>
              </mc:Choice>
              <mc:Fallback>
                <p:oleObj name="Equation" r:id="rId16" imgW="2146300" imgH="495300" progId="Equation.DSMT4">
                  <p:embed/>
                  <p:pic>
                    <p:nvPicPr>
                      <p:cNvPr id="0" name=""/>
                      <p:cNvPicPr/>
                      <p:nvPr/>
                    </p:nvPicPr>
                    <p:blipFill>
                      <a:blip r:embed="rId17"/>
                      <a:stretch>
                        <a:fillRect/>
                      </a:stretch>
                    </p:blipFill>
                    <p:spPr>
                      <a:xfrm>
                        <a:off x="756316" y="4685128"/>
                        <a:ext cx="2146300" cy="4953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491215729"/>
              </p:ext>
            </p:extLst>
          </p:nvPr>
        </p:nvGraphicFramePr>
        <p:xfrm>
          <a:off x="756316" y="5867000"/>
          <a:ext cx="1422400" cy="495300"/>
        </p:xfrm>
        <a:graphic>
          <a:graphicData uri="http://schemas.openxmlformats.org/presentationml/2006/ole">
            <mc:AlternateContent xmlns:mc="http://schemas.openxmlformats.org/markup-compatibility/2006">
              <mc:Choice xmlns:v="urn:schemas-microsoft-com:vml" Requires="v">
                <p:oleObj spid="_x0000_s43165" name="Equation" r:id="rId18" imgW="1422400" imgH="495300" progId="Equation.DSMT4">
                  <p:embed/>
                </p:oleObj>
              </mc:Choice>
              <mc:Fallback>
                <p:oleObj name="Equation" r:id="rId18" imgW="1422400" imgH="495300" progId="Equation.DSMT4">
                  <p:embed/>
                  <p:pic>
                    <p:nvPicPr>
                      <p:cNvPr id="0" name=""/>
                      <p:cNvPicPr/>
                      <p:nvPr/>
                    </p:nvPicPr>
                    <p:blipFill>
                      <a:blip r:embed="rId19"/>
                      <a:stretch>
                        <a:fillRect/>
                      </a:stretch>
                    </p:blipFill>
                    <p:spPr>
                      <a:xfrm>
                        <a:off x="756316" y="5867000"/>
                        <a:ext cx="1422400" cy="4953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988503835"/>
              </p:ext>
            </p:extLst>
          </p:nvPr>
        </p:nvGraphicFramePr>
        <p:xfrm>
          <a:off x="4489450" y="5835650"/>
          <a:ext cx="1587500" cy="558800"/>
        </p:xfrm>
        <a:graphic>
          <a:graphicData uri="http://schemas.openxmlformats.org/presentationml/2006/ole">
            <mc:AlternateContent xmlns:mc="http://schemas.openxmlformats.org/markup-compatibility/2006">
              <mc:Choice xmlns:v="urn:schemas-microsoft-com:vml" Requires="v">
                <p:oleObj spid="_x0000_s43166" name="Equation" r:id="rId20" imgW="1587500" imgH="558800" progId="Equation.DSMT4">
                  <p:embed/>
                </p:oleObj>
              </mc:Choice>
              <mc:Fallback>
                <p:oleObj name="Equation" r:id="rId20" imgW="1587500" imgH="558800" progId="Equation.DSMT4">
                  <p:embed/>
                  <p:pic>
                    <p:nvPicPr>
                      <p:cNvPr id="0" name=""/>
                      <p:cNvPicPr/>
                      <p:nvPr/>
                    </p:nvPicPr>
                    <p:blipFill>
                      <a:blip r:embed="rId21"/>
                      <a:stretch>
                        <a:fillRect/>
                      </a:stretch>
                    </p:blipFill>
                    <p:spPr>
                      <a:xfrm>
                        <a:off x="4489450" y="5835650"/>
                        <a:ext cx="1587500" cy="558800"/>
                      </a:xfrm>
                      <a:prstGeom prst="rect">
                        <a:avLst/>
                      </a:prstGeom>
                    </p:spPr>
                  </p:pic>
                </p:oleObj>
              </mc:Fallback>
            </mc:AlternateContent>
          </a:graphicData>
        </a:graphic>
      </p:graphicFrame>
      <p:sp>
        <p:nvSpPr>
          <p:cNvPr id="12" name="Footer Placeholder 11"/>
          <p:cNvSpPr>
            <a:spLocks noGrp="1"/>
          </p:cNvSpPr>
          <p:nvPr>
            <p:ph type="ftr" sz="quarter" idx="3"/>
          </p:nvPr>
        </p:nvSpPr>
        <p:spPr/>
        <p:txBody>
          <a:bodyPr/>
          <a:lstStyle/>
          <a:p>
            <a:r>
              <a:rPr lang="en-US" smtClean="0"/>
              <a:t>University at Albany, 22 Oct. 2015</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130</a:t>
            </a:fld>
            <a:endParaRPr lang="en-US" dirty="0"/>
          </a:p>
        </p:txBody>
      </p:sp>
    </p:spTree>
    <p:extLst>
      <p:ext uri="{BB962C8B-B14F-4D97-AF65-F5344CB8AC3E}">
        <p14:creationId xmlns:p14="http://schemas.microsoft.com/office/powerpoint/2010/main" val="1530817358"/>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78" y="665447"/>
            <a:ext cx="8318503" cy="1563505"/>
          </a:xfrm>
          <a:prstGeom prst="rect">
            <a:avLst/>
          </a:prstGeom>
          <a:noFill/>
        </p:spPr>
        <p:txBody>
          <a:bodyPr wrap="non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A system governed by (stochastic) Difference Equation:</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(1)</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grpSp>
        <p:nvGrpSpPr>
          <p:cNvPr id="17" name="Group 16"/>
          <p:cNvGrpSpPr/>
          <p:nvPr/>
        </p:nvGrpSpPr>
        <p:grpSpPr>
          <a:xfrm>
            <a:off x="756316" y="1211716"/>
            <a:ext cx="5044874" cy="495300"/>
            <a:chOff x="756316" y="1211716"/>
            <a:chExt cx="5044874" cy="495300"/>
          </a:xfrm>
        </p:grpSpPr>
        <p:graphicFrame>
          <p:nvGraphicFramePr>
            <p:cNvPr id="4" name="Object 3"/>
            <p:cNvGraphicFramePr>
              <a:graphicFrameLocks noChangeAspect="1"/>
            </p:cNvGraphicFramePr>
            <p:nvPr>
              <p:extLst>
                <p:ext uri="{D42A27DB-BD31-4B8C-83A1-F6EECF244321}">
                  <p14:modId xmlns:p14="http://schemas.microsoft.com/office/powerpoint/2010/main" val="311023657"/>
                </p:ext>
              </p:extLst>
            </p:nvPr>
          </p:nvGraphicFramePr>
          <p:xfrm>
            <a:off x="756316" y="1211716"/>
            <a:ext cx="3848100" cy="495300"/>
          </p:xfrm>
          <a:graphic>
            <a:graphicData uri="http://schemas.openxmlformats.org/presentationml/2006/ole">
              <mc:AlternateContent xmlns:mc="http://schemas.openxmlformats.org/markup-compatibility/2006">
                <mc:Choice xmlns:v="urn:schemas-microsoft-com:vml" Requires="v">
                  <p:oleObj spid="_x0000_s44068" name="Equation" r:id="rId4" imgW="3848100" imgH="495300" progId="Equation.DSMT4">
                    <p:embed/>
                  </p:oleObj>
                </mc:Choice>
                <mc:Fallback>
                  <p:oleObj name="Equation" r:id="rId4" imgW="3848100" imgH="495300" progId="Equation.DSMT4">
                    <p:embed/>
                    <p:pic>
                      <p:nvPicPr>
                        <p:cNvPr id="0" name=""/>
                        <p:cNvPicPr/>
                        <p:nvPr/>
                      </p:nvPicPr>
                      <p:blipFill>
                        <a:blip r:embed="rId5"/>
                        <a:stretch>
                          <a:fillRect/>
                        </a:stretch>
                      </p:blipFill>
                      <p:spPr>
                        <a:xfrm>
                          <a:off x="756316" y="1211716"/>
                          <a:ext cx="3848100" cy="4953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63435850"/>
                </p:ext>
              </p:extLst>
            </p:nvPr>
          </p:nvGraphicFramePr>
          <p:xfrm>
            <a:off x="5115390" y="1313316"/>
            <a:ext cx="685800" cy="292100"/>
          </p:xfrm>
          <a:graphic>
            <a:graphicData uri="http://schemas.openxmlformats.org/presentationml/2006/ole">
              <mc:AlternateContent xmlns:mc="http://schemas.openxmlformats.org/markup-compatibility/2006">
                <mc:Choice xmlns:v="urn:schemas-microsoft-com:vml" Requires="v">
                  <p:oleObj spid="_x0000_s44069" name="Equation" r:id="rId6" imgW="685800" imgH="292100" progId="Equation.DSMT4">
                    <p:embed/>
                  </p:oleObj>
                </mc:Choice>
                <mc:Fallback>
                  <p:oleObj name="Equation" r:id="rId6" imgW="685800" imgH="292100" progId="Equation.DSMT4">
                    <p:embed/>
                    <p:pic>
                      <p:nvPicPr>
                        <p:cNvPr id="0" name=""/>
                        <p:cNvPicPr/>
                        <p:nvPr/>
                      </p:nvPicPr>
                      <p:blipFill>
                        <a:blip r:embed="rId7"/>
                        <a:stretch>
                          <a:fillRect/>
                        </a:stretch>
                      </p:blipFill>
                      <p:spPr>
                        <a:xfrm>
                          <a:off x="5115390" y="1313316"/>
                          <a:ext cx="685800" cy="292100"/>
                        </a:xfrm>
                        <a:prstGeom prst="rect">
                          <a:avLst/>
                        </a:prstGeom>
                      </p:spPr>
                    </p:pic>
                  </p:oleObj>
                </mc:Fallback>
              </mc:AlternateContent>
            </a:graphicData>
          </a:graphic>
        </p:graphicFrame>
      </p:grpSp>
      <p:sp>
        <p:nvSpPr>
          <p:cNvPr id="12" name="Footer Placeholder 11"/>
          <p:cNvSpPr>
            <a:spLocks noGrp="1"/>
          </p:cNvSpPr>
          <p:nvPr>
            <p:ph type="ftr" sz="quarter" idx="3"/>
          </p:nvPr>
        </p:nvSpPr>
        <p:spPr/>
        <p:txBody>
          <a:bodyPr/>
          <a:lstStyle/>
          <a:p>
            <a:r>
              <a:rPr lang="en-US" smtClean="0"/>
              <a:t>University at Albany, 22 Oct. 2015</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131</a:t>
            </a:fld>
            <a:endParaRPr lang="en-US" dirty="0"/>
          </a:p>
        </p:txBody>
      </p:sp>
    </p:spTree>
    <p:extLst>
      <p:ext uri="{BB962C8B-B14F-4D97-AF65-F5344CB8AC3E}">
        <p14:creationId xmlns:p14="http://schemas.microsoft.com/office/powerpoint/2010/main" val="261311784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78" y="665447"/>
            <a:ext cx="8318503" cy="3753848"/>
          </a:xfrm>
          <a:prstGeom prst="rect">
            <a:avLst/>
          </a:prstGeom>
          <a:noFill/>
        </p:spPr>
        <p:txBody>
          <a:bodyPr wrap="non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A system governed by (stochastic) Difference Equation:</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(1)</a:t>
            </a: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Most geophysical models have ‘tuning’ parameters.</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Model prediction might also depend on ‘external forcing’.</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Example: Sources of chemical tracers.</a:t>
            </a: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grpSp>
        <p:nvGrpSpPr>
          <p:cNvPr id="17" name="Group 16"/>
          <p:cNvGrpSpPr/>
          <p:nvPr/>
        </p:nvGrpSpPr>
        <p:grpSpPr>
          <a:xfrm>
            <a:off x="571500" y="1211263"/>
            <a:ext cx="5229690" cy="495300"/>
            <a:chOff x="571500" y="1211263"/>
            <a:chExt cx="5229690" cy="495300"/>
          </a:xfrm>
        </p:grpSpPr>
        <p:graphicFrame>
          <p:nvGraphicFramePr>
            <p:cNvPr id="4" name="Object 3"/>
            <p:cNvGraphicFramePr>
              <a:graphicFrameLocks noChangeAspect="1"/>
            </p:cNvGraphicFramePr>
            <p:nvPr>
              <p:extLst>
                <p:ext uri="{D42A27DB-BD31-4B8C-83A1-F6EECF244321}">
                  <p14:modId xmlns:p14="http://schemas.microsoft.com/office/powerpoint/2010/main" val="909762151"/>
                </p:ext>
              </p:extLst>
            </p:nvPr>
          </p:nvGraphicFramePr>
          <p:xfrm>
            <a:off x="571500" y="1211263"/>
            <a:ext cx="4216400" cy="495300"/>
          </p:xfrm>
          <a:graphic>
            <a:graphicData uri="http://schemas.openxmlformats.org/presentationml/2006/ole">
              <mc:AlternateContent xmlns:mc="http://schemas.openxmlformats.org/markup-compatibility/2006">
                <mc:Choice xmlns:v="urn:schemas-microsoft-com:vml" Requires="v">
                  <p:oleObj spid="_x0000_s45092" name="Equation" r:id="rId4" imgW="4216400" imgH="495300" progId="Equation.DSMT4">
                    <p:embed/>
                  </p:oleObj>
                </mc:Choice>
                <mc:Fallback>
                  <p:oleObj name="Equation" r:id="rId4" imgW="4216400" imgH="495300" progId="Equation.DSMT4">
                    <p:embed/>
                    <p:pic>
                      <p:nvPicPr>
                        <p:cNvPr id="0" name=""/>
                        <p:cNvPicPr/>
                        <p:nvPr/>
                      </p:nvPicPr>
                      <p:blipFill>
                        <a:blip r:embed="rId5"/>
                        <a:stretch>
                          <a:fillRect/>
                        </a:stretch>
                      </p:blipFill>
                      <p:spPr>
                        <a:xfrm>
                          <a:off x="571500" y="1211263"/>
                          <a:ext cx="4216400" cy="4953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57187957"/>
                </p:ext>
              </p:extLst>
            </p:nvPr>
          </p:nvGraphicFramePr>
          <p:xfrm>
            <a:off x="5115390" y="1313316"/>
            <a:ext cx="685800" cy="292100"/>
          </p:xfrm>
          <a:graphic>
            <a:graphicData uri="http://schemas.openxmlformats.org/presentationml/2006/ole">
              <mc:AlternateContent xmlns:mc="http://schemas.openxmlformats.org/markup-compatibility/2006">
                <mc:Choice xmlns:v="urn:schemas-microsoft-com:vml" Requires="v">
                  <p:oleObj spid="_x0000_s45093" name="Equation" r:id="rId6" imgW="685800" imgH="292100" progId="Equation.DSMT4">
                    <p:embed/>
                  </p:oleObj>
                </mc:Choice>
                <mc:Fallback>
                  <p:oleObj name="Equation" r:id="rId6" imgW="685800" imgH="292100" progId="Equation.DSMT4">
                    <p:embed/>
                    <p:pic>
                      <p:nvPicPr>
                        <p:cNvPr id="0" name=""/>
                        <p:cNvPicPr/>
                        <p:nvPr/>
                      </p:nvPicPr>
                      <p:blipFill>
                        <a:blip r:embed="rId7"/>
                        <a:stretch>
                          <a:fillRect/>
                        </a:stretch>
                      </p:blipFill>
                      <p:spPr>
                        <a:xfrm>
                          <a:off x="5115390" y="1313316"/>
                          <a:ext cx="685800" cy="292100"/>
                        </a:xfrm>
                        <a:prstGeom prst="rect">
                          <a:avLst/>
                        </a:prstGeom>
                      </p:spPr>
                    </p:pic>
                  </p:oleObj>
                </mc:Fallback>
              </mc:AlternateContent>
            </a:graphicData>
          </a:graphic>
        </p:graphicFrame>
      </p:grpSp>
      <p:sp>
        <p:nvSpPr>
          <p:cNvPr id="12" name="Footer Placeholder 11"/>
          <p:cNvSpPr>
            <a:spLocks noGrp="1"/>
          </p:cNvSpPr>
          <p:nvPr>
            <p:ph type="ftr" sz="quarter" idx="3"/>
          </p:nvPr>
        </p:nvSpPr>
        <p:spPr/>
        <p:txBody>
          <a:bodyPr/>
          <a:lstStyle/>
          <a:p>
            <a:r>
              <a:rPr lang="en-US" smtClean="0"/>
              <a:t>University at Albany, 22 Oct. 2015</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132</a:t>
            </a:fld>
            <a:endParaRPr lang="en-US" dirty="0"/>
          </a:p>
        </p:txBody>
      </p:sp>
    </p:spTree>
    <p:extLst>
      <p:ext uri="{BB962C8B-B14F-4D97-AF65-F5344CB8AC3E}">
        <p14:creationId xmlns:p14="http://schemas.microsoft.com/office/powerpoint/2010/main" val="957974607"/>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78" y="665447"/>
            <a:ext cx="8318503" cy="3753848"/>
          </a:xfrm>
          <a:prstGeom prst="rect">
            <a:avLst/>
          </a:prstGeom>
          <a:noFill/>
        </p:spPr>
        <p:txBody>
          <a:bodyPr wrap="non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A system governed by (stochastic) Difference Equation:</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(1)</a:t>
            </a: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One solution: State augmentation.</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Define extended state vector </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Prediction model becomes (just a change in notation):</a:t>
            </a: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grpSp>
        <p:nvGrpSpPr>
          <p:cNvPr id="17" name="Group 16"/>
          <p:cNvGrpSpPr/>
          <p:nvPr/>
        </p:nvGrpSpPr>
        <p:grpSpPr>
          <a:xfrm>
            <a:off x="571500" y="1211263"/>
            <a:ext cx="5229690" cy="495300"/>
            <a:chOff x="571500" y="1211263"/>
            <a:chExt cx="5229690" cy="495300"/>
          </a:xfrm>
        </p:grpSpPr>
        <p:graphicFrame>
          <p:nvGraphicFramePr>
            <p:cNvPr id="4" name="Object 3"/>
            <p:cNvGraphicFramePr>
              <a:graphicFrameLocks noChangeAspect="1"/>
            </p:cNvGraphicFramePr>
            <p:nvPr>
              <p:extLst>
                <p:ext uri="{D42A27DB-BD31-4B8C-83A1-F6EECF244321}">
                  <p14:modId xmlns:p14="http://schemas.microsoft.com/office/powerpoint/2010/main" val="2522065011"/>
                </p:ext>
              </p:extLst>
            </p:nvPr>
          </p:nvGraphicFramePr>
          <p:xfrm>
            <a:off x="571500" y="1211263"/>
            <a:ext cx="4216400" cy="495300"/>
          </p:xfrm>
          <a:graphic>
            <a:graphicData uri="http://schemas.openxmlformats.org/presentationml/2006/ole">
              <mc:AlternateContent xmlns:mc="http://schemas.openxmlformats.org/markup-compatibility/2006">
                <mc:Choice xmlns:v="urn:schemas-microsoft-com:vml" Requires="v">
                  <p:oleObj spid="_x0000_s46159" name="Equation" r:id="rId4" imgW="4216400" imgH="495300" progId="Equation.DSMT4">
                    <p:embed/>
                  </p:oleObj>
                </mc:Choice>
                <mc:Fallback>
                  <p:oleObj name="Equation" r:id="rId4" imgW="4216400" imgH="495300" progId="Equation.DSMT4">
                    <p:embed/>
                    <p:pic>
                      <p:nvPicPr>
                        <p:cNvPr id="0" name=""/>
                        <p:cNvPicPr/>
                        <p:nvPr/>
                      </p:nvPicPr>
                      <p:blipFill>
                        <a:blip r:embed="rId5"/>
                        <a:stretch>
                          <a:fillRect/>
                        </a:stretch>
                      </p:blipFill>
                      <p:spPr>
                        <a:xfrm>
                          <a:off x="571500" y="1211263"/>
                          <a:ext cx="4216400" cy="4953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48098335"/>
                </p:ext>
              </p:extLst>
            </p:nvPr>
          </p:nvGraphicFramePr>
          <p:xfrm>
            <a:off x="5115390" y="1313316"/>
            <a:ext cx="685800" cy="292100"/>
          </p:xfrm>
          <a:graphic>
            <a:graphicData uri="http://schemas.openxmlformats.org/presentationml/2006/ole">
              <mc:AlternateContent xmlns:mc="http://schemas.openxmlformats.org/markup-compatibility/2006">
                <mc:Choice xmlns:v="urn:schemas-microsoft-com:vml" Requires="v">
                  <p:oleObj spid="_x0000_s46160" name="Equation" r:id="rId6" imgW="685800" imgH="292100" progId="Equation.DSMT4">
                    <p:embed/>
                  </p:oleObj>
                </mc:Choice>
                <mc:Fallback>
                  <p:oleObj name="Equation" r:id="rId6" imgW="685800" imgH="292100" progId="Equation.DSMT4">
                    <p:embed/>
                    <p:pic>
                      <p:nvPicPr>
                        <p:cNvPr id="0" name=""/>
                        <p:cNvPicPr/>
                        <p:nvPr/>
                      </p:nvPicPr>
                      <p:blipFill>
                        <a:blip r:embed="rId7"/>
                        <a:stretch>
                          <a:fillRect/>
                        </a:stretch>
                      </p:blipFill>
                      <p:spPr>
                        <a:xfrm>
                          <a:off x="5115390" y="1313316"/>
                          <a:ext cx="685800" cy="292100"/>
                        </a:xfrm>
                        <a:prstGeom prst="rect">
                          <a:avLst/>
                        </a:prstGeom>
                      </p:spPr>
                    </p:pic>
                  </p:oleObj>
                </mc:Fallback>
              </mc:AlternateContent>
            </a:graphicData>
          </a:graphic>
        </p:graphicFrame>
      </p:grpSp>
      <p:sp>
        <p:nvSpPr>
          <p:cNvPr id="12" name="Footer Placeholder 11"/>
          <p:cNvSpPr>
            <a:spLocks noGrp="1"/>
          </p:cNvSpPr>
          <p:nvPr>
            <p:ph type="ftr" sz="quarter" idx="3"/>
          </p:nvPr>
        </p:nvSpPr>
        <p:spPr/>
        <p:txBody>
          <a:bodyPr/>
          <a:lstStyle/>
          <a:p>
            <a:r>
              <a:rPr lang="en-US" smtClean="0"/>
              <a:t>University at Albany, 22 Oct. 2015</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133</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336015526"/>
              </p:ext>
            </p:extLst>
          </p:nvPr>
        </p:nvGraphicFramePr>
        <p:xfrm>
          <a:off x="4038600" y="2667000"/>
          <a:ext cx="1778000" cy="603250"/>
        </p:xfrm>
        <a:graphic>
          <a:graphicData uri="http://schemas.openxmlformats.org/presentationml/2006/ole">
            <mc:AlternateContent xmlns:mc="http://schemas.openxmlformats.org/markup-compatibility/2006">
              <mc:Choice xmlns:v="urn:schemas-microsoft-com:vml" Requires="v">
                <p:oleObj spid="_x0000_s46161" name="Equation" r:id="rId8" imgW="711200" imgH="241300" progId="Equation.DSMT4">
                  <p:embed/>
                </p:oleObj>
              </mc:Choice>
              <mc:Fallback>
                <p:oleObj name="Equation" r:id="rId8" imgW="711200" imgH="241300" progId="Equation.DSMT4">
                  <p:embed/>
                  <p:pic>
                    <p:nvPicPr>
                      <p:cNvPr id="0" name=""/>
                      <p:cNvPicPr/>
                      <p:nvPr/>
                    </p:nvPicPr>
                    <p:blipFill>
                      <a:blip r:embed="rId9"/>
                      <a:stretch>
                        <a:fillRect/>
                      </a:stretch>
                    </p:blipFill>
                    <p:spPr>
                      <a:xfrm>
                        <a:off x="4038600" y="2667000"/>
                        <a:ext cx="1778000" cy="603250"/>
                      </a:xfrm>
                      <a:prstGeom prst="rect">
                        <a:avLst/>
                      </a:prstGeom>
                    </p:spPr>
                  </p:pic>
                </p:oleObj>
              </mc:Fallback>
            </mc:AlternateContent>
          </a:graphicData>
        </a:graphic>
      </p:graphicFrame>
      <p:grpSp>
        <p:nvGrpSpPr>
          <p:cNvPr id="10" name="Group 9"/>
          <p:cNvGrpSpPr/>
          <p:nvPr/>
        </p:nvGrpSpPr>
        <p:grpSpPr>
          <a:xfrm>
            <a:off x="641350" y="3854450"/>
            <a:ext cx="5197940" cy="558800"/>
            <a:chOff x="603250" y="1179513"/>
            <a:chExt cx="5197940" cy="558800"/>
          </a:xfrm>
        </p:grpSpPr>
        <p:graphicFrame>
          <p:nvGraphicFramePr>
            <p:cNvPr id="11" name="Object 10"/>
            <p:cNvGraphicFramePr>
              <a:graphicFrameLocks noChangeAspect="1"/>
            </p:cNvGraphicFramePr>
            <p:nvPr>
              <p:extLst>
                <p:ext uri="{D42A27DB-BD31-4B8C-83A1-F6EECF244321}">
                  <p14:modId xmlns:p14="http://schemas.microsoft.com/office/powerpoint/2010/main" val="4203109997"/>
                </p:ext>
              </p:extLst>
            </p:nvPr>
          </p:nvGraphicFramePr>
          <p:xfrm>
            <a:off x="603250" y="1179513"/>
            <a:ext cx="4152900" cy="558800"/>
          </p:xfrm>
          <a:graphic>
            <a:graphicData uri="http://schemas.openxmlformats.org/presentationml/2006/ole">
              <mc:AlternateContent xmlns:mc="http://schemas.openxmlformats.org/markup-compatibility/2006">
                <mc:Choice xmlns:v="urn:schemas-microsoft-com:vml" Requires="v">
                  <p:oleObj spid="_x0000_s46162" name="Equation" r:id="rId10" imgW="4152900" imgH="558800" progId="Equation.DSMT4">
                    <p:embed/>
                  </p:oleObj>
                </mc:Choice>
                <mc:Fallback>
                  <p:oleObj name="Equation" r:id="rId10" imgW="4152900" imgH="558800" progId="Equation.DSMT4">
                    <p:embed/>
                    <p:pic>
                      <p:nvPicPr>
                        <p:cNvPr id="0" name=""/>
                        <p:cNvPicPr/>
                        <p:nvPr/>
                      </p:nvPicPr>
                      <p:blipFill>
                        <a:blip r:embed="rId11"/>
                        <a:stretch>
                          <a:fillRect/>
                        </a:stretch>
                      </p:blipFill>
                      <p:spPr>
                        <a:xfrm>
                          <a:off x="603250" y="1179513"/>
                          <a:ext cx="4152900" cy="5588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58127405"/>
                </p:ext>
              </p:extLst>
            </p:nvPr>
          </p:nvGraphicFramePr>
          <p:xfrm>
            <a:off x="5115390" y="1313316"/>
            <a:ext cx="685800" cy="292100"/>
          </p:xfrm>
          <a:graphic>
            <a:graphicData uri="http://schemas.openxmlformats.org/presentationml/2006/ole">
              <mc:AlternateContent xmlns:mc="http://schemas.openxmlformats.org/markup-compatibility/2006">
                <mc:Choice xmlns:v="urn:schemas-microsoft-com:vml" Requires="v">
                  <p:oleObj spid="_x0000_s46163" name="Equation" r:id="rId12" imgW="685800" imgH="292100" progId="Equation.DSMT4">
                    <p:embed/>
                  </p:oleObj>
                </mc:Choice>
                <mc:Fallback>
                  <p:oleObj name="Equation" r:id="rId12" imgW="685800" imgH="292100" progId="Equation.DSMT4">
                    <p:embed/>
                    <p:pic>
                      <p:nvPicPr>
                        <p:cNvPr id="0" name=""/>
                        <p:cNvPicPr/>
                        <p:nvPr/>
                      </p:nvPicPr>
                      <p:blipFill>
                        <a:blip r:embed="rId7"/>
                        <a:stretch>
                          <a:fillRect/>
                        </a:stretch>
                      </p:blipFill>
                      <p:spPr>
                        <a:xfrm>
                          <a:off x="5115390" y="1313316"/>
                          <a:ext cx="685800" cy="292100"/>
                        </a:xfrm>
                        <a:prstGeom prst="rect">
                          <a:avLst/>
                        </a:prstGeom>
                      </p:spPr>
                    </p:pic>
                  </p:oleObj>
                </mc:Fallback>
              </mc:AlternateContent>
            </a:graphicData>
          </a:graphic>
        </p:graphicFrame>
      </p:grpSp>
    </p:spTree>
    <p:extLst>
      <p:ext uri="{BB962C8B-B14F-4D97-AF65-F5344CB8AC3E}">
        <p14:creationId xmlns:p14="http://schemas.microsoft.com/office/powerpoint/2010/main" val="127368431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78" y="665447"/>
            <a:ext cx="8139217" cy="4640244"/>
          </a:xfrm>
          <a:prstGeom prst="rect">
            <a:avLst/>
          </a:prstGeom>
          <a:noFill/>
        </p:spPr>
        <p:txBody>
          <a:bodyPr wrap="none" rtlCol="0">
            <a:spAutoFit/>
          </a:bodyPr>
          <a:lstStyle/>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Define extended state vector </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Prediction model becomes:</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Problem: In general, no time prediction model for parameters.</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If we had a prediction model, they would just have been state.</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err="1" smtClean="0">
                <a:solidFill>
                  <a:prstClr val="black"/>
                </a:solidFill>
                <a:latin typeface="Calibri"/>
                <a:ea typeface="+mn-ea"/>
                <a:cs typeface="+mn-cs"/>
              </a:rPr>
              <a:t>Kalman</a:t>
            </a:r>
            <a:r>
              <a:rPr lang="en-US" dirty="0" smtClean="0">
                <a:solidFill>
                  <a:prstClr val="black"/>
                </a:solidFill>
                <a:latin typeface="Calibri"/>
                <a:ea typeface="+mn-ea"/>
                <a:cs typeface="+mn-cs"/>
              </a:rPr>
              <a:t> filter prior covariance comes from prediction model.</a:t>
            </a: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sp>
        <p:nvSpPr>
          <p:cNvPr id="12" name="Footer Placeholder 11"/>
          <p:cNvSpPr>
            <a:spLocks noGrp="1"/>
          </p:cNvSpPr>
          <p:nvPr>
            <p:ph type="ftr" sz="quarter" idx="3"/>
          </p:nvPr>
        </p:nvSpPr>
        <p:spPr/>
        <p:txBody>
          <a:bodyPr/>
          <a:lstStyle/>
          <a:p>
            <a:r>
              <a:rPr lang="en-US" smtClean="0"/>
              <a:t>University at Albany, 22 Oct. 2015</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134</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197479081"/>
              </p:ext>
            </p:extLst>
          </p:nvPr>
        </p:nvGraphicFramePr>
        <p:xfrm>
          <a:off x="4038600" y="838200"/>
          <a:ext cx="1778000" cy="603250"/>
        </p:xfrm>
        <a:graphic>
          <a:graphicData uri="http://schemas.openxmlformats.org/presentationml/2006/ole">
            <mc:AlternateContent xmlns:mc="http://schemas.openxmlformats.org/markup-compatibility/2006">
              <mc:Choice xmlns:v="urn:schemas-microsoft-com:vml" Requires="v">
                <p:oleObj spid="_x0000_s48173" name="Equation" r:id="rId4" imgW="711200" imgH="241300" progId="Equation.DSMT4">
                  <p:embed/>
                </p:oleObj>
              </mc:Choice>
              <mc:Fallback>
                <p:oleObj name="Equation" r:id="rId4" imgW="711200" imgH="241300" progId="Equation.DSMT4">
                  <p:embed/>
                  <p:pic>
                    <p:nvPicPr>
                      <p:cNvPr id="0" name=""/>
                      <p:cNvPicPr/>
                      <p:nvPr/>
                    </p:nvPicPr>
                    <p:blipFill>
                      <a:blip r:embed="rId5"/>
                      <a:stretch>
                        <a:fillRect/>
                      </a:stretch>
                    </p:blipFill>
                    <p:spPr>
                      <a:xfrm>
                        <a:off x="4038600" y="838200"/>
                        <a:ext cx="1778000" cy="603250"/>
                      </a:xfrm>
                      <a:prstGeom prst="rect">
                        <a:avLst/>
                      </a:prstGeom>
                    </p:spPr>
                  </p:pic>
                </p:oleObj>
              </mc:Fallback>
            </mc:AlternateContent>
          </a:graphicData>
        </a:graphic>
      </p:graphicFrame>
      <p:grpSp>
        <p:nvGrpSpPr>
          <p:cNvPr id="10" name="Group 9"/>
          <p:cNvGrpSpPr/>
          <p:nvPr/>
        </p:nvGrpSpPr>
        <p:grpSpPr>
          <a:xfrm>
            <a:off x="457200" y="2133600"/>
            <a:ext cx="5197940" cy="558800"/>
            <a:chOff x="603250" y="1179513"/>
            <a:chExt cx="5197940" cy="558800"/>
          </a:xfrm>
        </p:grpSpPr>
        <p:graphicFrame>
          <p:nvGraphicFramePr>
            <p:cNvPr id="11" name="Object 10"/>
            <p:cNvGraphicFramePr>
              <a:graphicFrameLocks noChangeAspect="1"/>
            </p:cNvGraphicFramePr>
            <p:nvPr>
              <p:extLst>
                <p:ext uri="{D42A27DB-BD31-4B8C-83A1-F6EECF244321}">
                  <p14:modId xmlns:p14="http://schemas.microsoft.com/office/powerpoint/2010/main" val="2879972721"/>
                </p:ext>
              </p:extLst>
            </p:nvPr>
          </p:nvGraphicFramePr>
          <p:xfrm>
            <a:off x="603250" y="1179513"/>
            <a:ext cx="4152900" cy="558800"/>
          </p:xfrm>
          <a:graphic>
            <a:graphicData uri="http://schemas.openxmlformats.org/presentationml/2006/ole">
              <mc:AlternateContent xmlns:mc="http://schemas.openxmlformats.org/markup-compatibility/2006">
                <mc:Choice xmlns:v="urn:schemas-microsoft-com:vml" Requires="v">
                  <p:oleObj spid="_x0000_s48174" name="Equation" r:id="rId6" imgW="4152900" imgH="558800" progId="Equation.DSMT4">
                    <p:embed/>
                  </p:oleObj>
                </mc:Choice>
                <mc:Fallback>
                  <p:oleObj name="Equation" r:id="rId6" imgW="4152900" imgH="558800" progId="Equation.DSMT4">
                    <p:embed/>
                    <p:pic>
                      <p:nvPicPr>
                        <p:cNvPr id="0" name=""/>
                        <p:cNvPicPr/>
                        <p:nvPr/>
                      </p:nvPicPr>
                      <p:blipFill>
                        <a:blip r:embed="rId7"/>
                        <a:stretch>
                          <a:fillRect/>
                        </a:stretch>
                      </p:blipFill>
                      <p:spPr>
                        <a:xfrm>
                          <a:off x="603250" y="1179513"/>
                          <a:ext cx="4152900" cy="5588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125127546"/>
                </p:ext>
              </p:extLst>
            </p:nvPr>
          </p:nvGraphicFramePr>
          <p:xfrm>
            <a:off x="5115390" y="1313316"/>
            <a:ext cx="685800" cy="292100"/>
          </p:xfrm>
          <a:graphic>
            <a:graphicData uri="http://schemas.openxmlformats.org/presentationml/2006/ole">
              <mc:AlternateContent xmlns:mc="http://schemas.openxmlformats.org/markup-compatibility/2006">
                <mc:Choice xmlns:v="urn:schemas-microsoft-com:vml" Requires="v">
                  <p:oleObj spid="_x0000_s48175" name="Equation" r:id="rId8" imgW="685800" imgH="292100" progId="Equation.DSMT4">
                    <p:embed/>
                  </p:oleObj>
                </mc:Choice>
                <mc:Fallback>
                  <p:oleObj name="Equation" r:id="rId8" imgW="685800" imgH="292100" progId="Equation.DSMT4">
                    <p:embed/>
                    <p:pic>
                      <p:nvPicPr>
                        <p:cNvPr id="0" name=""/>
                        <p:cNvPicPr/>
                        <p:nvPr/>
                      </p:nvPicPr>
                      <p:blipFill>
                        <a:blip r:embed="rId9"/>
                        <a:stretch>
                          <a:fillRect/>
                        </a:stretch>
                      </p:blipFill>
                      <p:spPr>
                        <a:xfrm>
                          <a:off x="5115390" y="1313316"/>
                          <a:ext cx="685800" cy="292100"/>
                        </a:xfrm>
                        <a:prstGeom prst="rect">
                          <a:avLst/>
                        </a:prstGeom>
                      </p:spPr>
                    </p:pic>
                  </p:oleObj>
                </mc:Fallback>
              </mc:AlternateContent>
            </a:graphicData>
          </a:graphic>
        </p:graphicFrame>
      </p:grpSp>
    </p:spTree>
    <p:extLst>
      <p:ext uri="{BB962C8B-B14F-4D97-AF65-F5344CB8AC3E}">
        <p14:creationId xmlns:p14="http://schemas.microsoft.com/office/powerpoint/2010/main" val="157127832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78" y="665447"/>
            <a:ext cx="8607194" cy="5305041"/>
          </a:xfrm>
          <a:prstGeom prst="rect">
            <a:avLst/>
          </a:prstGeom>
          <a:noFill/>
        </p:spPr>
        <p:txBody>
          <a:bodyPr wrap="none" rtlCol="0">
            <a:spAutoFit/>
          </a:bodyPr>
          <a:lstStyle/>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Define extended state vector </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Prediction model becomes:</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Prior ensembles for parameters must be specified.</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The prior sample covariance controls the impact of observations</a:t>
            </a:r>
          </a:p>
          <a:p>
            <a:pPr defTabSz="457200" eaLnBrk="1" fontAlgn="auto" hangingPunct="1">
              <a:lnSpc>
                <a:spcPct val="90000"/>
              </a:lnSpc>
              <a:spcBef>
                <a:spcPts val="0"/>
              </a:spcBef>
              <a:spcAft>
                <a:spcPts val="0"/>
              </a:spcAft>
            </a:pPr>
            <a:r>
              <a:rPr lang="en-US" dirty="0">
                <a:solidFill>
                  <a:prstClr val="black"/>
                </a:solidFill>
                <a:latin typeface="Calibri"/>
                <a:ea typeface="+mn-ea"/>
                <a:cs typeface="+mn-cs"/>
              </a:rPr>
              <a:t>o</a:t>
            </a:r>
            <a:r>
              <a:rPr lang="en-US" dirty="0" smtClean="0">
                <a:solidFill>
                  <a:prstClr val="black"/>
                </a:solidFill>
                <a:latin typeface="Calibri"/>
                <a:ea typeface="+mn-ea"/>
                <a:cs typeface="+mn-cs"/>
              </a:rPr>
              <a:t>n parameters.</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If prior covariance is not well-known, estimating parameters can be </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challenging.</a:t>
            </a: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Parameter Estimation</a:t>
            </a:r>
            <a:endParaRPr lang="en-US" sz="2800" dirty="0">
              <a:latin typeface="Arial"/>
              <a:cs typeface="Arial"/>
            </a:endParaRPr>
          </a:p>
        </p:txBody>
      </p:sp>
      <p:sp>
        <p:nvSpPr>
          <p:cNvPr id="12" name="Footer Placeholder 11"/>
          <p:cNvSpPr>
            <a:spLocks noGrp="1"/>
          </p:cNvSpPr>
          <p:nvPr>
            <p:ph type="ftr" sz="quarter" idx="3"/>
          </p:nvPr>
        </p:nvSpPr>
        <p:spPr/>
        <p:txBody>
          <a:bodyPr/>
          <a:lstStyle/>
          <a:p>
            <a:r>
              <a:rPr lang="en-US" smtClean="0"/>
              <a:t>University at Albany, 22 Oct. 2015</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135</a:t>
            </a:fld>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854939662"/>
              </p:ext>
            </p:extLst>
          </p:nvPr>
        </p:nvGraphicFramePr>
        <p:xfrm>
          <a:off x="4038600" y="838200"/>
          <a:ext cx="1778000" cy="603250"/>
        </p:xfrm>
        <a:graphic>
          <a:graphicData uri="http://schemas.openxmlformats.org/presentationml/2006/ole">
            <mc:AlternateContent xmlns:mc="http://schemas.openxmlformats.org/markup-compatibility/2006">
              <mc:Choice xmlns:v="urn:schemas-microsoft-com:vml" Requires="v">
                <p:oleObj spid="_x0000_s49197" name="Equation" r:id="rId4" imgW="711200" imgH="241300" progId="Equation.DSMT4">
                  <p:embed/>
                </p:oleObj>
              </mc:Choice>
              <mc:Fallback>
                <p:oleObj name="Equation" r:id="rId4" imgW="711200" imgH="241300" progId="Equation.DSMT4">
                  <p:embed/>
                  <p:pic>
                    <p:nvPicPr>
                      <p:cNvPr id="0" name=""/>
                      <p:cNvPicPr/>
                      <p:nvPr/>
                    </p:nvPicPr>
                    <p:blipFill>
                      <a:blip r:embed="rId5"/>
                      <a:stretch>
                        <a:fillRect/>
                      </a:stretch>
                    </p:blipFill>
                    <p:spPr>
                      <a:xfrm>
                        <a:off x="4038600" y="838200"/>
                        <a:ext cx="1778000" cy="603250"/>
                      </a:xfrm>
                      <a:prstGeom prst="rect">
                        <a:avLst/>
                      </a:prstGeom>
                    </p:spPr>
                  </p:pic>
                </p:oleObj>
              </mc:Fallback>
            </mc:AlternateContent>
          </a:graphicData>
        </a:graphic>
      </p:graphicFrame>
      <p:grpSp>
        <p:nvGrpSpPr>
          <p:cNvPr id="10" name="Group 9"/>
          <p:cNvGrpSpPr/>
          <p:nvPr/>
        </p:nvGrpSpPr>
        <p:grpSpPr>
          <a:xfrm>
            <a:off x="457200" y="2133600"/>
            <a:ext cx="5197940" cy="558800"/>
            <a:chOff x="603250" y="1179513"/>
            <a:chExt cx="5197940" cy="558800"/>
          </a:xfrm>
        </p:grpSpPr>
        <p:graphicFrame>
          <p:nvGraphicFramePr>
            <p:cNvPr id="11" name="Object 10"/>
            <p:cNvGraphicFramePr>
              <a:graphicFrameLocks noChangeAspect="1"/>
            </p:cNvGraphicFramePr>
            <p:nvPr>
              <p:extLst>
                <p:ext uri="{D42A27DB-BD31-4B8C-83A1-F6EECF244321}">
                  <p14:modId xmlns:p14="http://schemas.microsoft.com/office/powerpoint/2010/main" val="2720562755"/>
                </p:ext>
              </p:extLst>
            </p:nvPr>
          </p:nvGraphicFramePr>
          <p:xfrm>
            <a:off x="603250" y="1179513"/>
            <a:ext cx="4152900" cy="558800"/>
          </p:xfrm>
          <a:graphic>
            <a:graphicData uri="http://schemas.openxmlformats.org/presentationml/2006/ole">
              <mc:AlternateContent xmlns:mc="http://schemas.openxmlformats.org/markup-compatibility/2006">
                <mc:Choice xmlns:v="urn:schemas-microsoft-com:vml" Requires="v">
                  <p:oleObj spid="_x0000_s49198" name="Equation" r:id="rId6" imgW="4152900" imgH="558800" progId="Equation.DSMT4">
                    <p:embed/>
                  </p:oleObj>
                </mc:Choice>
                <mc:Fallback>
                  <p:oleObj name="Equation" r:id="rId6" imgW="4152900" imgH="558800" progId="Equation.DSMT4">
                    <p:embed/>
                    <p:pic>
                      <p:nvPicPr>
                        <p:cNvPr id="0" name=""/>
                        <p:cNvPicPr/>
                        <p:nvPr/>
                      </p:nvPicPr>
                      <p:blipFill>
                        <a:blip r:embed="rId7"/>
                        <a:stretch>
                          <a:fillRect/>
                        </a:stretch>
                      </p:blipFill>
                      <p:spPr>
                        <a:xfrm>
                          <a:off x="603250" y="1179513"/>
                          <a:ext cx="4152900" cy="5588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849509166"/>
                </p:ext>
              </p:extLst>
            </p:nvPr>
          </p:nvGraphicFramePr>
          <p:xfrm>
            <a:off x="5115390" y="1313316"/>
            <a:ext cx="685800" cy="292100"/>
          </p:xfrm>
          <a:graphic>
            <a:graphicData uri="http://schemas.openxmlformats.org/presentationml/2006/ole">
              <mc:AlternateContent xmlns:mc="http://schemas.openxmlformats.org/markup-compatibility/2006">
                <mc:Choice xmlns:v="urn:schemas-microsoft-com:vml" Requires="v">
                  <p:oleObj spid="_x0000_s49199" name="Equation" r:id="rId8" imgW="685800" imgH="292100" progId="Equation.DSMT4">
                    <p:embed/>
                  </p:oleObj>
                </mc:Choice>
                <mc:Fallback>
                  <p:oleObj name="Equation" r:id="rId8" imgW="685800" imgH="292100" progId="Equation.DSMT4">
                    <p:embed/>
                    <p:pic>
                      <p:nvPicPr>
                        <p:cNvPr id="0" name=""/>
                        <p:cNvPicPr/>
                        <p:nvPr/>
                      </p:nvPicPr>
                      <p:blipFill>
                        <a:blip r:embed="rId9"/>
                        <a:stretch>
                          <a:fillRect/>
                        </a:stretch>
                      </p:blipFill>
                      <p:spPr>
                        <a:xfrm>
                          <a:off x="5115390" y="1313316"/>
                          <a:ext cx="685800" cy="292100"/>
                        </a:xfrm>
                        <a:prstGeom prst="rect">
                          <a:avLst/>
                        </a:prstGeom>
                      </p:spPr>
                    </p:pic>
                  </p:oleObj>
                </mc:Fallback>
              </mc:AlternateContent>
            </a:graphicData>
          </a:graphic>
        </p:graphicFrame>
      </p:grpSp>
    </p:spTree>
    <p:extLst>
      <p:ext uri="{BB962C8B-B14F-4D97-AF65-F5344CB8AC3E}">
        <p14:creationId xmlns:p14="http://schemas.microsoft.com/office/powerpoint/2010/main" val="1238068536"/>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txBox="1">
            <a:spLocks noChangeArrowheads="1"/>
          </p:cNvSpPr>
          <p:nvPr/>
        </p:nvSpPr>
        <p:spPr bwMode="auto">
          <a:xfrm>
            <a:off x="266700" y="3048000"/>
            <a:ext cx="8610600" cy="685800"/>
          </a:xfrm>
          <a:prstGeom prst="rect">
            <a:avLst/>
          </a:prstGeom>
          <a:noFill/>
          <a:ln w="9525">
            <a:noFill/>
            <a:miter lim="800000"/>
            <a:headEnd/>
            <a:tailEnd/>
          </a:ln>
        </p:spPr>
        <p:txBody>
          <a:bodyPr>
            <a:prstTxWarp prst="textNoShape">
              <a:avLst/>
            </a:prstTxWarp>
          </a:bodyPr>
          <a:lstStyle/>
          <a:p>
            <a:pPr eaLnBrk="1" hangingPunct="1">
              <a:spcBef>
                <a:spcPct val="20000"/>
              </a:spcBef>
            </a:pPr>
            <a:r>
              <a:rPr lang="en-US" sz="3200" dirty="0" smtClean="0">
                <a:hlinkClick r:id="rId2"/>
              </a:rPr>
              <a:t>www.image.ucar.edu</a:t>
            </a:r>
            <a:r>
              <a:rPr lang="en-US" sz="3200" dirty="0">
                <a:hlinkClick r:id="rId2"/>
              </a:rPr>
              <a:t>/DAReS/</a:t>
            </a:r>
            <a:r>
              <a:rPr lang="en-US" sz="3200" dirty="0" smtClean="0">
                <a:hlinkClick r:id="rId2"/>
              </a:rPr>
              <a:t>DART</a:t>
            </a:r>
            <a:endParaRPr lang="en-US" sz="3200" dirty="0" smtClean="0"/>
          </a:p>
          <a:p>
            <a:pPr eaLnBrk="1" hangingPunct="1">
              <a:spcBef>
                <a:spcPct val="20000"/>
              </a:spcBef>
            </a:pPr>
            <a:r>
              <a:rPr lang="en-US" sz="3200" dirty="0" err="1" smtClean="0"/>
              <a:t>dart@ucar.edu</a:t>
            </a:r>
            <a:endParaRPr lang="en-US" sz="3200" dirty="0"/>
          </a:p>
        </p:txBody>
      </p:sp>
      <p:pic>
        <p:nvPicPr>
          <p:cNvPr id="48132" name="Picture 4" descr="Dartboard7"/>
          <p:cNvPicPr>
            <a:picLocks noChangeAspect="1" noChangeArrowheads="1"/>
          </p:cNvPicPr>
          <p:nvPr/>
        </p:nvPicPr>
        <p:blipFill>
          <a:blip r:embed="rId3"/>
          <a:srcRect/>
          <a:stretch>
            <a:fillRect/>
          </a:stretch>
        </p:blipFill>
        <p:spPr bwMode="auto">
          <a:xfrm>
            <a:off x="304800" y="1066800"/>
            <a:ext cx="6019800" cy="1780209"/>
          </a:xfrm>
          <a:prstGeom prst="rect">
            <a:avLst/>
          </a:prstGeom>
          <a:noFill/>
          <a:ln w="9525">
            <a:noFill/>
            <a:miter lim="800000"/>
            <a:headEnd/>
            <a:tailEnd/>
          </a:ln>
        </p:spPr>
      </p:pic>
      <p:sp>
        <p:nvSpPr>
          <p:cNvPr id="9" name="TextBox 8"/>
          <p:cNvSpPr txBox="1"/>
          <p:nvPr/>
        </p:nvSpPr>
        <p:spPr>
          <a:xfrm>
            <a:off x="0" y="4555629"/>
            <a:ext cx="6553200" cy="1692771"/>
          </a:xfrm>
          <a:prstGeom prst="rect">
            <a:avLst/>
          </a:prstGeom>
          <a:noFill/>
        </p:spPr>
        <p:txBody>
          <a:bodyPr wrap="square" rtlCol="0">
            <a:spAutoFit/>
          </a:bodyPr>
          <a:lstStyle/>
          <a:p>
            <a:r>
              <a:rPr lang="en-US" sz="2000" dirty="0" smtClean="0"/>
              <a:t>Anderson, J., Hoar, T., Raeder, K., Liu, H., Collins, N., Torn, R., Arellano, A., 2009: </a:t>
            </a:r>
            <a:r>
              <a:rPr lang="en-US" sz="2000" i="1" dirty="0" smtClean="0"/>
              <a:t>The Data Assimilation Research </a:t>
            </a:r>
            <a:r>
              <a:rPr lang="en-US" sz="2000" i="1" dirty="0" err="1" smtClean="0"/>
              <a:t>Testbed</a:t>
            </a:r>
            <a:r>
              <a:rPr lang="en-US" sz="2000" i="1" dirty="0" smtClean="0"/>
              <a:t>: A community facility.</a:t>
            </a:r>
          </a:p>
          <a:p>
            <a:r>
              <a:rPr lang="en-US" sz="2000" dirty="0" smtClean="0"/>
              <a:t>BAMS, </a:t>
            </a:r>
            <a:r>
              <a:rPr lang="en-US" sz="2000" b="1" dirty="0" smtClean="0"/>
              <a:t>90</a:t>
            </a:r>
            <a:r>
              <a:rPr lang="en-US" sz="2000" dirty="0" smtClean="0"/>
              <a:t>, 1283—1296, </a:t>
            </a:r>
            <a:r>
              <a:rPr lang="en-US" sz="2000" dirty="0" err="1" smtClean="0"/>
              <a:t>doi</a:t>
            </a:r>
            <a:r>
              <a:rPr lang="en-US" sz="2000" dirty="0" smtClean="0"/>
              <a:t>: 10.1175/2009BAMS2618.1 </a:t>
            </a:r>
          </a:p>
          <a:p>
            <a:endParaRPr lang="en-US" dirty="0"/>
          </a:p>
        </p:txBody>
      </p:sp>
      <p:pic>
        <p:nvPicPr>
          <p:cNvPr id="2" name="Picture 1" descr="DART_bar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685800"/>
            <a:ext cx="2540706" cy="2540706"/>
          </a:xfrm>
          <a:prstGeom prst="rect">
            <a:avLst/>
          </a:prstGeom>
        </p:spPr>
      </p:pic>
      <p:pic>
        <p:nvPicPr>
          <p:cNvPr id="4" name="Picture 3" descr="DART_BAMS_barcod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707694"/>
            <a:ext cx="2540706" cy="2540706"/>
          </a:xfrm>
          <a:prstGeom prst="rect">
            <a:avLst/>
          </a:prstGeom>
        </p:spPr>
      </p:pic>
      <p:sp>
        <p:nvSpPr>
          <p:cNvPr id="10" name="TextBox 9"/>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Learn more about DART at:</a:t>
            </a:r>
          </a:p>
        </p:txBody>
      </p:sp>
      <p:sp>
        <p:nvSpPr>
          <p:cNvPr id="8" name="Footer Placeholder 7"/>
          <p:cNvSpPr>
            <a:spLocks noGrp="1"/>
          </p:cNvSpPr>
          <p:nvPr>
            <p:ph type="ftr" sz="quarter" idx="3"/>
          </p:nvPr>
        </p:nvSpPr>
        <p:spPr>
          <a:xfrm>
            <a:off x="3124200" y="6356350"/>
            <a:ext cx="2895600" cy="365125"/>
          </a:xfrm>
          <a:prstGeom prst="rect">
            <a:avLst/>
          </a:prstGeom>
        </p:spPr>
        <p:txBody>
          <a:bodyPr/>
          <a:lstStyle/>
          <a:p>
            <a:r>
              <a:rPr lang="en-US" smtClean="0"/>
              <a:t>University at Albany, 22 Oct. 2015</a:t>
            </a:r>
            <a:endParaRPr lang="en-US" dirty="0"/>
          </a:p>
        </p:txBody>
      </p:sp>
      <p:sp>
        <p:nvSpPr>
          <p:cNvPr id="11" name="Slide Number Placeholder 10"/>
          <p:cNvSpPr>
            <a:spLocks noGrp="1"/>
          </p:cNvSpPr>
          <p:nvPr>
            <p:ph type="sldNum" sz="quarter" idx="4"/>
          </p:nvPr>
        </p:nvSpPr>
        <p:spPr>
          <a:xfrm>
            <a:off x="6553200" y="6356350"/>
            <a:ext cx="2133600" cy="365125"/>
          </a:xfrm>
        </p:spPr>
        <p:txBody>
          <a:bodyPr/>
          <a:lstStyle/>
          <a:p>
            <a:fld id="{1DCE4C99-821D-0A43-B0D2-0BA6C4E4E578}" type="slidenum">
              <a:rPr lang="en-US" smtClean="0"/>
              <a:t>136</a:t>
            </a:fld>
            <a:endParaRPr lang="en-US" dirty="0"/>
          </a:p>
        </p:txBody>
      </p:sp>
    </p:spTree>
    <p:extLst>
      <p:ext uri="{BB962C8B-B14F-4D97-AF65-F5344CB8AC3E}">
        <p14:creationId xmlns:p14="http://schemas.microsoft.com/office/powerpoint/2010/main" val="40461784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15" y="1833066"/>
            <a:ext cx="5851770" cy="4385172"/>
          </a:xfrm>
          <a:prstGeom prst="rect">
            <a:avLst/>
          </a:prstGeom>
        </p:spPr>
      </p:pic>
      <p:sp>
        <p:nvSpPr>
          <p:cNvPr id="6" name="TextBox 5"/>
          <p:cNvSpPr txBox="1"/>
          <p:nvPr/>
        </p:nvSpPr>
        <p:spPr>
          <a:xfrm>
            <a:off x="457200" y="914400"/>
            <a:ext cx="8229600" cy="1200328"/>
          </a:xfrm>
          <a:prstGeom prst="rect">
            <a:avLst/>
          </a:prstGeom>
          <a:noFill/>
        </p:spPr>
        <p:txBody>
          <a:bodyPr wrap="square" rtlCol="0">
            <a:spAutoFit/>
          </a:bodyPr>
          <a:lstStyle/>
          <a:p>
            <a:r>
              <a:rPr lang="en-US" dirty="0" smtClean="0"/>
              <a:t>Make large ensemble of forecasts.</a:t>
            </a:r>
          </a:p>
          <a:p>
            <a:r>
              <a:rPr lang="en-US" dirty="0"/>
              <a:t>C</a:t>
            </a:r>
            <a:r>
              <a:rPr lang="en-US" dirty="0" smtClean="0"/>
              <a:t>loser to observation =&gt; more likely.</a:t>
            </a:r>
          </a:p>
          <a:p>
            <a:r>
              <a:rPr lang="en-US" dirty="0" smtClean="0"/>
              <a:t>Fifty likely forecasts are shown (darker blue =&gt; more likely).</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Assimilating the First Observation</a:t>
            </a:r>
          </a:p>
        </p:txBody>
      </p:sp>
      <p:sp>
        <p:nvSpPr>
          <p:cNvPr id="5" name="Footer Placeholder 4"/>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14</a:t>
            </a:fld>
            <a:endParaRPr lang="en-US" dirty="0"/>
          </a:p>
        </p:txBody>
      </p:sp>
    </p:spTree>
    <p:extLst>
      <p:ext uri="{BB962C8B-B14F-4D97-AF65-F5344CB8AC3E}">
        <p14:creationId xmlns:p14="http://schemas.microsoft.com/office/powerpoint/2010/main" val="19057645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15" y="1833066"/>
            <a:ext cx="5851770" cy="4385172"/>
          </a:xfrm>
          <a:prstGeom prst="rect">
            <a:avLst/>
          </a:prstGeom>
        </p:spPr>
      </p:pic>
      <p:sp>
        <p:nvSpPr>
          <p:cNvPr id="6" name="TextBox 5"/>
          <p:cNvSpPr txBox="1"/>
          <p:nvPr/>
        </p:nvSpPr>
        <p:spPr>
          <a:xfrm>
            <a:off x="457200" y="914400"/>
            <a:ext cx="8153400" cy="830997"/>
          </a:xfrm>
          <a:prstGeom prst="rect">
            <a:avLst/>
          </a:prstGeom>
          <a:noFill/>
        </p:spPr>
        <p:txBody>
          <a:bodyPr wrap="square" rtlCol="0">
            <a:spAutoFit/>
          </a:bodyPr>
          <a:lstStyle/>
          <a:p>
            <a:r>
              <a:rPr lang="en-US" dirty="0" smtClean="0"/>
              <a:t>Fifty balls at time 0.5 are an ensemble analysis.</a:t>
            </a:r>
          </a:p>
          <a:p>
            <a:r>
              <a:rPr lang="en-US" dirty="0" smtClean="0"/>
              <a:t>Show uncertainty of best estimate of red ball’s location.</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Assimilating the First Observation</a:t>
            </a: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15</a:t>
            </a:fld>
            <a:endParaRPr lang="en-US" dirty="0"/>
          </a:p>
        </p:txBody>
      </p:sp>
    </p:spTree>
    <p:extLst>
      <p:ext uri="{BB962C8B-B14F-4D97-AF65-F5344CB8AC3E}">
        <p14:creationId xmlns:p14="http://schemas.microsoft.com/office/powerpoint/2010/main" val="249081487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959953" y="2129135"/>
            <a:ext cx="1535847" cy="461665"/>
          </a:xfrm>
          <a:prstGeom prst="rect">
            <a:avLst/>
          </a:prstGeom>
          <a:noFill/>
        </p:spPr>
        <p:txBody>
          <a:bodyPr wrap="none" rtlCol="0">
            <a:spAutoFit/>
          </a:bodyPr>
          <a:lstStyle/>
          <a:p>
            <a:r>
              <a:rPr lang="en-US" dirty="0" smtClean="0"/>
              <a:t>Forecasts</a:t>
            </a:r>
            <a:endParaRPr lang="en-US" dirty="0"/>
          </a:p>
        </p:txBody>
      </p:sp>
      <p:sp>
        <p:nvSpPr>
          <p:cNvPr id="46" name="TextBox 45"/>
          <p:cNvSpPr txBox="1"/>
          <p:nvPr/>
        </p:nvSpPr>
        <p:spPr>
          <a:xfrm>
            <a:off x="6629400" y="1905000"/>
            <a:ext cx="1997963" cy="461665"/>
          </a:xfrm>
          <a:prstGeom prst="rect">
            <a:avLst/>
          </a:prstGeom>
          <a:noFill/>
        </p:spPr>
        <p:txBody>
          <a:bodyPr wrap="none" rtlCol="0">
            <a:spAutoFit/>
          </a:bodyPr>
          <a:lstStyle/>
          <a:p>
            <a:r>
              <a:rPr lang="en-US" dirty="0" smtClean="0"/>
              <a:t>Observations</a:t>
            </a:r>
            <a:endParaRPr lang="en-US" dirty="0"/>
          </a:p>
        </p:txBody>
      </p:sp>
      <p:sp>
        <p:nvSpPr>
          <p:cNvPr id="49" name="TextBox 48"/>
          <p:cNvSpPr txBox="1"/>
          <p:nvPr/>
        </p:nvSpPr>
        <p:spPr>
          <a:xfrm>
            <a:off x="762000" y="2514600"/>
            <a:ext cx="1638940" cy="830997"/>
          </a:xfrm>
          <a:prstGeom prst="rect">
            <a:avLst/>
          </a:prstGeom>
          <a:noFill/>
        </p:spPr>
        <p:txBody>
          <a:bodyPr wrap="none" rtlCol="0">
            <a:spAutoFit/>
          </a:bodyPr>
          <a:lstStyle/>
          <a:p>
            <a:r>
              <a:rPr lang="en-US" dirty="0" smtClean="0"/>
              <a:t>      Initial </a:t>
            </a:r>
          </a:p>
          <a:p>
            <a:r>
              <a:rPr lang="en-US" dirty="0" smtClean="0"/>
              <a:t>Conditions</a:t>
            </a:r>
            <a:endParaRPr lang="en-US" dirty="0"/>
          </a:p>
        </p:txBody>
      </p:sp>
      <p:sp>
        <p:nvSpPr>
          <p:cNvPr id="16" name="TextBox 1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16</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15" y="1833065"/>
            <a:ext cx="5851770" cy="4385172"/>
          </a:xfrm>
          <a:prstGeom prst="rect">
            <a:avLst/>
          </a:prstGeom>
        </p:spPr>
      </p:pic>
      <p:sp>
        <p:nvSpPr>
          <p:cNvPr id="6" name="TextBox 5"/>
          <p:cNvSpPr txBox="1"/>
          <p:nvPr/>
        </p:nvSpPr>
        <p:spPr>
          <a:xfrm>
            <a:off x="457200" y="914400"/>
            <a:ext cx="8153400" cy="1200328"/>
          </a:xfrm>
          <a:prstGeom prst="rect">
            <a:avLst/>
          </a:prstGeom>
          <a:noFill/>
        </p:spPr>
        <p:txBody>
          <a:bodyPr wrap="square" rtlCol="0">
            <a:spAutoFit/>
          </a:bodyPr>
          <a:lstStyle/>
          <a:p>
            <a:r>
              <a:rPr lang="en-US" dirty="0" smtClean="0"/>
              <a:t>Analysis ensemble are initial conditions for 50 forecasts.</a:t>
            </a:r>
          </a:p>
          <a:p>
            <a:r>
              <a:rPr lang="en-US" dirty="0" smtClean="0"/>
              <a:t>Green is weighted mean of ensemble forecast at time 2.0.</a:t>
            </a:r>
          </a:p>
          <a:p>
            <a:r>
              <a:rPr lang="en-US" dirty="0" smtClean="0"/>
              <a:t>This is best single forecast given observations at time 0.5.</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Assimilating the First Observation</a:t>
            </a: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17</a:t>
            </a:fld>
            <a:endParaRPr lang="en-US" dirty="0"/>
          </a:p>
        </p:txBody>
      </p:sp>
    </p:spTree>
    <p:extLst>
      <p:ext uri="{BB962C8B-B14F-4D97-AF65-F5344CB8AC3E}">
        <p14:creationId xmlns:p14="http://schemas.microsoft.com/office/powerpoint/2010/main" val="30995915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Data Assimilation</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959953" y="2129135"/>
            <a:ext cx="1535847" cy="461665"/>
          </a:xfrm>
          <a:prstGeom prst="rect">
            <a:avLst/>
          </a:prstGeom>
          <a:noFill/>
        </p:spPr>
        <p:txBody>
          <a:bodyPr wrap="none" rtlCol="0">
            <a:spAutoFit/>
          </a:bodyPr>
          <a:lstStyle/>
          <a:p>
            <a:r>
              <a:rPr lang="en-US" dirty="0" smtClean="0"/>
              <a:t>Forecasts</a:t>
            </a:r>
            <a:endParaRPr lang="en-US" dirty="0"/>
          </a:p>
        </p:txBody>
      </p:sp>
      <p:sp>
        <p:nvSpPr>
          <p:cNvPr id="46" name="TextBox 45"/>
          <p:cNvSpPr txBox="1"/>
          <p:nvPr/>
        </p:nvSpPr>
        <p:spPr>
          <a:xfrm>
            <a:off x="6629400" y="1905000"/>
            <a:ext cx="1997963" cy="461665"/>
          </a:xfrm>
          <a:prstGeom prst="rect">
            <a:avLst/>
          </a:prstGeom>
          <a:noFill/>
        </p:spPr>
        <p:txBody>
          <a:bodyPr wrap="none" rtlCol="0">
            <a:spAutoFit/>
          </a:bodyPr>
          <a:lstStyle/>
          <a:p>
            <a:r>
              <a:rPr lang="en-US" dirty="0" smtClean="0"/>
              <a:t>Observations</a:t>
            </a:r>
            <a:endParaRPr lang="en-US" dirty="0"/>
          </a:p>
        </p:txBody>
      </p:sp>
      <p:sp>
        <p:nvSpPr>
          <p:cNvPr id="49" name="TextBox 48"/>
          <p:cNvSpPr txBox="1"/>
          <p:nvPr/>
        </p:nvSpPr>
        <p:spPr>
          <a:xfrm>
            <a:off x="762000" y="2514600"/>
            <a:ext cx="1638940" cy="830997"/>
          </a:xfrm>
          <a:prstGeom prst="rect">
            <a:avLst/>
          </a:prstGeom>
          <a:noFill/>
        </p:spPr>
        <p:txBody>
          <a:bodyPr wrap="none" rtlCol="0">
            <a:spAutoFit/>
          </a:bodyPr>
          <a:lstStyle/>
          <a:p>
            <a:r>
              <a:rPr lang="en-US" dirty="0" smtClean="0"/>
              <a:t>      Initial </a:t>
            </a:r>
          </a:p>
          <a:p>
            <a:r>
              <a:rPr lang="en-US" dirty="0" smtClean="0"/>
              <a:t>Conditions</a:t>
            </a:r>
            <a:endParaRPr lang="en-US" dirty="0"/>
          </a:p>
        </p:txBody>
      </p:sp>
      <p:sp>
        <p:nvSpPr>
          <p:cNvPr id="16" name="TextBox 1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18</a:t>
            </a:fld>
            <a:endParaRPr lang="en-US" dirty="0"/>
          </a:p>
        </p:txBody>
      </p:sp>
    </p:spTree>
    <p:extLst>
      <p:ext uri="{BB962C8B-B14F-4D97-AF65-F5344CB8AC3E}">
        <p14:creationId xmlns:p14="http://schemas.microsoft.com/office/powerpoint/2010/main" val="37158623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15" y="1833065"/>
            <a:ext cx="5851769" cy="4385172"/>
          </a:xfrm>
          <a:prstGeom prst="rect">
            <a:avLst/>
          </a:prstGeom>
        </p:spPr>
      </p:pic>
      <p:sp>
        <p:nvSpPr>
          <p:cNvPr id="6" name="TextBox 5"/>
          <p:cNvSpPr txBox="1"/>
          <p:nvPr/>
        </p:nvSpPr>
        <p:spPr>
          <a:xfrm>
            <a:off x="457200" y="914400"/>
            <a:ext cx="7620000" cy="1200328"/>
          </a:xfrm>
          <a:prstGeom prst="rect">
            <a:avLst/>
          </a:prstGeom>
          <a:noFill/>
        </p:spPr>
        <p:txBody>
          <a:bodyPr wrap="square" rtlCol="0">
            <a:spAutoFit/>
          </a:bodyPr>
          <a:lstStyle/>
          <a:p>
            <a:r>
              <a:rPr lang="en-US" dirty="0" smtClean="0"/>
              <a:t>Start with forecast at time 1.0 that used observations at time 0.5.</a:t>
            </a:r>
          </a:p>
          <a:p>
            <a:r>
              <a:rPr lang="en-US" dirty="0" smtClean="0"/>
              <a:t>Add information from observation at time 1.0.</a:t>
            </a:r>
            <a:endParaRPr lang="en-US" dirty="0"/>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Assimilating the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Second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Observation</a:t>
            </a: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19</a:t>
            </a:fld>
            <a:endParaRPr lang="en-US" dirty="0"/>
          </a:p>
        </p:txBody>
      </p:sp>
    </p:spTree>
    <p:extLst>
      <p:ext uri="{BB962C8B-B14F-4D97-AF65-F5344CB8AC3E}">
        <p14:creationId xmlns:p14="http://schemas.microsoft.com/office/powerpoint/2010/main" val="10261711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itial_b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973" y="760806"/>
            <a:ext cx="6863639" cy="5150778"/>
          </a:xfrm>
          <a:prstGeom prst="rect">
            <a:avLst/>
          </a:prstGeom>
        </p:spPr>
      </p:pic>
      <p:sp>
        <p:nvSpPr>
          <p:cNvPr id="7" name="TextBox 6"/>
          <p:cNvSpPr txBox="1"/>
          <p:nvPr/>
        </p:nvSpPr>
        <p:spPr>
          <a:xfrm>
            <a:off x="990600" y="762000"/>
            <a:ext cx="7162800" cy="461665"/>
          </a:xfrm>
          <a:prstGeom prst="rect">
            <a:avLst/>
          </a:prstGeom>
          <a:noFill/>
        </p:spPr>
        <p:txBody>
          <a:bodyPr wrap="square" rtlCol="0">
            <a:spAutoFit/>
          </a:bodyPr>
          <a:lstStyle/>
          <a:p>
            <a:pPr algn="ctr"/>
            <a:r>
              <a:rPr lang="en-US" dirty="0" smtClean="0"/>
              <a:t>Want to predict where the ball will land.</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cs typeface="Calibri"/>
              </a:rPr>
              <a:t>Building a Forecast System</a:t>
            </a:r>
          </a:p>
        </p:txBody>
      </p:sp>
      <p:sp>
        <p:nvSpPr>
          <p:cNvPr id="5" name="Footer Placeholder 4"/>
          <p:cNvSpPr>
            <a:spLocks noGrp="1"/>
          </p:cNvSpPr>
          <p:nvPr>
            <p:ph type="ftr" sz="quarter" idx="3"/>
          </p:nvPr>
        </p:nvSpPr>
        <p:spPr/>
        <p:txBody>
          <a:bodyPr/>
          <a:lstStyle/>
          <a:p>
            <a:r>
              <a:rPr lang="en-US" smtClean="0"/>
              <a:t>University at Albany, 22 Oct. 2015</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2</a:t>
            </a:fld>
            <a:endParaRPr lang="en-US" dirty="0"/>
          </a:p>
        </p:txBody>
      </p:sp>
    </p:spTree>
    <p:extLst>
      <p:ext uri="{BB962C8B-B14F-4D97-AF65-F5344CB8AC3E}">
        <p14:creationId xmlns:p14="http://schemas.microsoft.com/office/powerpoint/2010/main" val="11851426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15" y="1833065"/>
            <a:ext cx="5851769" cy="4385172"/>
          </a:xfrm>
          <a:prstGeom prst="rect">
            <a:avLst/>
          </a:prstGeom>
        </p:spPr>
      </p:pic>
      <p:sp>
        <p:nvSpPr>
          <p:cNvPr id="6" name="TextBox 5"/>
          <p:cNvSpPr txBox="1"/>
          <p:nvPr/>
        </p:nvSpPr>
        <p:spPr>
          <a:xfrm>
            <a:off x="457200" y="914400"/>
            <a:ext cx="8229600" cy="1200328"/>
          </a:xfrm>
          <a:prstGeom prst="rect">
            <a:avLst/>
          </a:prstGeom>
          <a:noFill/>
        </p:spPr>
        <p:txBody>
          <a:bodyPr wrap="square" rtlCol="0">
            <a:spAutoFit/>
          </a:bodyPr>
          <a:lstStyle/>
          <a:p>
            <a:r>
              <a:rPr lang="en-US" dirty="0" smtClean="0"/>
              <a:t>New ensemble analysis is initial conditions for 50 forecasts.</a:t>
            </a:r>
          </a:p>
          <a:p>
            <a:r>
              <a:rPr lang="en-US" dirty="0" smtClean="0"/>
              <a:t>Green is best single forecast of red ball at time 2.0 given observations at time 0.5 and 1.0.</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Assimilating the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Second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Observation</a:t>
            </a: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20</a:t>
            </a:fld>
            <a:endParaRPr lang="en-US" dirty="0"/>
          </a:p>
        </p:txBody>
      </p:sp>
    </p:spTree>
    <p:extLst>
      <p:ext uri="{BB962C8B-B14F-4D97-AF65-F5344CB8AC3E}">
        <p14:creationId xmlns:p14="http://schemas.microsoft.com/office/powerpoint/2010/main" val="42056705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15" y="1833065"/>
            <a:ext cx="5851769" cy="4385172"/>
          </a:xfrm>
          <a:prstGeom prst="rect">
            <a:avLst/>
          </a:prstGeom>
        </p:spPr>
      </p:pic>
      <p:sp>
        <p:nvSpPr>
          <p:cNvPr id="6" name="TextBox 5"/>
          <p:cNvSpPr txBox="1"/>
          <p:nvPr/>
        </p:nvSpPr>
        <p:spPr>
          <a:xfrm>
            <a:off x="457200" y="914400"/>
            <a:ext cx="8229600" cy="461665"/>
          </a:xfrm>
          <a:prstGeom prst="rect">
            <a:avLst/>
          </a:prstGeom>
          <a:noFill/>
        </p:spPr>
        <p:txBody>
          <a:bodyPr wrap="square" rtlCol="0">
            <a:spAutoFit/>
          </a:bodyPr>
          <a:lstStyle/>
          <a:p>
            <a:r>
              <a:rPr lang="en-US" dirty="0" smtClean="0"/>
              <a:t>Next ensemble analysis is initial conditions for 50 forecasts.</a:t>
            </a:r>
          </a:p>
        </p:txBody>
      </p:sp>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Assimilating the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Third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Observation</a:t>
            </a: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21</a:t>
            </a:fld>
            <a:endParaRPr lang="en-US" dirty="0"/>
          </a:p>
        </p:txBody>
      </p:sp>
    </p:spTree>
    <p:extLst>
      <p:ext uri="{BB962C8B-B14F-4D97-AF65-F5344CB8AC3E}">
        <p14:creationId xmlns:p14="http://schemas.microsoft.com/office/powerpoint/2010/main" val="873476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115" y="1833065"/>
            <a:ext cx="5851769" cy="4385172"/>
          </a:xfrm>
          <a:prstGeom prst="rect">
            <a:avLst/>
          </a:prstGeom>
        </p:spPr>
      </p:pic>
      <p:sp>
        <p:nvSpPr>
          <p:cNvPr id="7" name="TextBox 6"/>
          <p:cNvSpPr txBox="1"/>
          <p:nvPr/>
        </p:nvSpPr>
        <p:spPr>
          <a:xfrm>
            <a:off x="457200" y="914400"/>
            <a:ext cx="8229600" cy="1200328"/>
          </a:xfrm>
          <a:prstGeom prst="rect">
            <a:avLst/>
          </a:prstGeom>
          <a:noFill/>
        </p:spPr>
        <p:txBody>
          <a:bodyPr wrap="square" rtlCol="0">
            <a:spAutoFit/>
          </a:bodyPr>
          <a:lstStyle/>
          <a:p>
            <a:r>
              <a:rPr lang="en-US" dirty="0" smtClean="0"/>
              <a:t>Next ensemble analysis is initial conditions for 50 forecasts.</a:t>
            </a:r>
          </a:p>
          <a:p>
            <a:r>
              <a:rPr lang="en-US" dirty="0" smtClean="0"/>
              <a:t>Green is best single forecast of red ball at time 2.0 given observations at time 0.5, 1.0 and 1.5.</a:t>
            </a:r>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Assimilating the </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Third </a:t>
            </a: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Observation</a:t>
            </a:r>
          </a:p>
        </p:txBody>
      </p:sp>
      <p:sp>
        <p:nvSpPr>
          <p:cNvPr id="6" name="Footer Placeholder 5"/>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22</a:t>
            </a:fld>
            <a:endParaRPr lang="en-US" dirty="0"/>
          </a:p>
        </p:txBody>
      </p:sp>
    </p:spTree>
    <p:extLst>
      <p:ext uri="{BB962C8B-B14F-4D97-AF65-F5344CB8AC3E}">
        <p14:creationId xmlns:p14="http://schemas.microsoft.com/office/powerpoint/2010/main" val="127427550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38200"/>
            <a:ext cx="8229600" cy="3046988"/>
          </a:xfrm>
          <a:prstGeom prst="rect">
            <a:avLst/>
          </a:prstGeom>
          <a:noFill/>
        </p:spPr>
        <p:txBody>
          <a:bodyPr wrap="square" rtlCol="0">
            <a:spAutoFit/>
          </a:bodyPr>
          <a:lstStyle/>
          <a:p>
            <a:r>
              <a:rPr lang="en-US" dirty="0" smtClean="0"/>
              <a:t>This thrown ball example is in a 2-dimensional space.</a:t>
            </a:r>
          </a:p>
          <a:p>
            <a:r>
              <a:rPr lang="en-US" dirty="0" smtClean="0"/>
              <a:t>Really a 4-dimensional ‘phase’ space including velocity.</a:t>
            </a:r>
          </a:p>
          <a:p>
            <a:endParaRPr lang="en-US" dirty="0"/>
          </a:p>
          <a:p>
            <a:r>
              <a:rPr lang="en-US" dirty="0" smtClean="0"/>
              <a:t>Atmosphere, ocean, land, coupled models are BIG.</a:t>
            </a:r>
          </a:p>
          <a:p>
            <a:endParaRPr lang="en-US" dirty="0"/>
          </a:p>
          <a:p>
            <a:r>
              <a:rPr lang="en-US" dirty="0" smtClean="0"/>
              <a:t>But they’re still just a ‘ball’ moving in a HUGE phase space.</a:t>
            </a:r>
          </a:p>
          <a:p>
            <a:endParaRPr lang="en-US" dirty="0" smtClean="0"/>
          </a:p>
          <a:p>
            <a:r>
              <a:rPr lang="en-US" dirty="0" smtClean="0"/>
              <a:t>As many as 100 million dimensions at present.</a:t>
            </a:r>
            <a:endParaRPr lang="en-US" dirty="0"/>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23</a:t>
            </a:fld>
            <a:endParaRPr lang="en-US" dirty="0"/>
          </a:p>
        </p:txBody>
      </p:sp>
    </p:spTree>
    <p:extLst>
      <p:ext uri="{BB962C8B-B14F-4D97-AF65-F5344CB8AC3E}">
        <p14:creationId xmlns:p14="http://schemas.microsoft.com/office/powerpoint/2010/main" val="4180903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90600" y="1828800"/>
            <a:ext cx="7162800" cy="4038600"/>
            <a:chOff x="914400" y="1143000"/>
            <a:chExt cx="7391400" cy="388620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ounded Rectangle 9"/>
            <p:cNvSpPr/>
            <p:nvPr/>
          </p:nvSpPr>
          <p:spPr bwMode="auto">
            <a:xfrm>
              <a:off x="3200400" y="29718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600" dirty="0" smtClean="0">
                  <a:solidFill>
                    <a:srgbClr val="FF0000"/>
                  </a:solidFill>
                  <a:latin typeface="Arial" pitchFamily="-112" charset="0"/>
                  <a:ea typeface="ＭＳ Ｐゴシック" pitchFamily="-112" charset="-128"/>
                  <a:cs typeface="ＭＳ Ｐゴシック" pitchFamily="-112" charset="-128"/>
                </a:rPr>
                <a:t>DART</a:t>
              </a:r>
              <a:endParaRPr kumimoji="0" lang="en-US" sz="3600" b="0" i="0" u="none" strike="noStrike" cap="none" normalizeH="0" baseline="0" dirty="0">
                <a:ln>
                  <a:noFill/>
                </a:ln>
                <a:solidFill>
                  <a:srgbClr val="FF0000"/>
                </a:solidFill>
                <a:effectLst/>
                <a:latin typeface="Arial" pitchFamily="-112" charset="0"/>
                <a:ea typeface="ＭＳ Ｐゴシック" pitchFamily="-112" charset="-128"/>
                <a:cs typeface="ＭＳ Ｐゴシック" pitchFamily="-112" charset="-128"/>
              </a:endParaRPr>
            </a:p>
          </p:txBody>
        </p:sp>
        <p:cxnSp>
          <p:nvCxnSpPr>
            <p:cNvPr id="12" name="Straight Arrow Connector 11"/>
            <p:cNvCxnSpPr>
              <a:stCxn id="8" idx="2"/>
            </p:cNvCxnSpPr>
            <p:nvPr/>
          </p:nvCxnSpPr>
          <p:spPr bwMode="auto">
            <a:xfrm rot="16200000" flipH="1">
              <a:off x="22669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a:stCxn id="9" idx="2"/>
            </p:cNvCxnSpPr>
            <p:nvPr/>
          </p:nvCxnSpPr>
          <p:spPr bwMode="auto">
            <a:xfrm rot="5400000">
              <a:off x="5734050" y="1809750"/>
              <a:ext cx="12192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Oval 30"/>
            <p:cNvSpPr/>
            <p:nvPr/>
          </p:nvSpPr>
          <p:spPr bwMode="auto">
            <a:xfrm>
              <a:off x="1676400" y="4267200"/>
              <a:ext cx="2514600" cy="762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112" charset="0"/>
                  <a:ea typeface="ＭＳ Ｐゴシック" pitchFamily="-112" charset="-128"/>
                  <a:cs typeface="ＭＳ Ｐゴシック" pitchFamily="-112" charset="-128"/>
                </a:rPr>
                <a:t>Analysis</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4" name="Straight Arrow Connector 33"/>
            <p:cNvCxnSpPr>
              <a:endCxn id="31" idx="0"/>
            </p:cNvCxnSpPr>
            <p:nvPr/>
          </p:nvCxnSpPr>
          <p:spPr bwMode="auto">
            <a:xfrm rot="5400000">
              <a:off x="2876550" y="3638550"/>
              <a:ext cx="6858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rot="16200000" flipV="1">
              <a:off x="1028702" y="2476501"/>
              <a:ext cx="2514598" cy="106679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5" name="TextBox 4"/>
          <p:cNvSpPr txBox="1"/>
          <p:nvPr/>
        </p:nvSpPr>
        <p:spPr>
          <a:xfrm>
            <a:off x="457200" y="685800"/>
            <a:ext cx="8305800" cy="830997"/>
          </a:xfrm>
          <a:prstGeom prst="rect">
            <a:avLst/>
          </a:prstGeom>
          <a:noFill/>
        </p:spPr>
        <p:txBody>
          <a:bodyPr wrap="square" rtlCol="0">
            <a:spAutoFit/>
          </a:bodyPr>
          <a:lstStyle/>
          <a:p>
            <a:r>
              <a:rPr lang="en-US" dirty="0" smtClean="0"/>
              <a:t>DART provides data assimilation ‘glue’ to build state-of-the-art ensemble forecast systems for even the largest models.</a:t>
            </a:r>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Data Assimilation Research </a:t>
            </a:r>
            <a:r>
              <a:rPr lang="en-US" sz="28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Testbed</a:t>
            </a: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(DART)</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24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524315"/>
          </a:xfrm>
          <a:prstGeom prst="rect">
            <a:avLst/>
          </a:prstGeom>
          <a:noFill/>
        </p:spPr>
        <p:txBody>
          <a:bodyPr wrap="square" rtlCol="0">
            <a:spAutoFit/>
          </a:bodyPr>
          <a:lstStyle/>
          <a:p>
            <a:r>
              <a:rPr lang="en-US" dirty="0" smtClean="0"/>
              <a:t>Provide State-of-the-Art Data Assimilation capability to:</a:t>
            </a:r>
          </a:p>
          <a:p>
            <a:endParaRPr lang="en-US" dirty="0"/>
          </a:p>
          <a:p>
            <a:pPr marL="1257300" indent="-342900">
              <a:buFont typeface="Wingdings" charset="2"/>
              <a:buChar char="Ø"/>
            </a:pPr>
            <a:r>
              <a:rPr lang="en-US" dirty="0" smtClean="0"/>
              <a:t>Prediction research scientists,</a:t>
            </a:r>
          </a:p>
          <a:p>
            <a:pPr marL="1257300" indent="-342900">
              <a:buFont typeface="Wingdings" charset="2"/>
              <a:buChar char="Ø"/>
            </a:pPr>
            <a:endParaRPr lang="en-US" dirty="0"/>
          </a:p>
          <a:p>
            <a:pPr marL="1257300" indent="-342900">
              <a:buFont typeface="Wingdings" charset="2"/>
              <a:buChar char="Ø"/>
            </a:pPr>
            <a:r>
              <a:rPr lang="en-US" dirty="0" smtClean="0"/>
              <a:t>Model developers,</a:t>
            </a:r>
          </a:p>
          <a:p>
            <a:pPr marL="1257300" indent="-342900">
              <a:buFont typeface="Wingdings" charset="2"/>
              <a:buChar char="Ø"/>
            </a:pPr>
            <a:endParaRPr lang="en-US" dirty="0"/>
          </a:p>
          <a:p>
            <a:pPr marL="1257300" indent="-342900">
              <a:buFont typeface="Wingdings" charset="2"/>
              <a:buChar char="Ø"/>
            </a:pPr>
            <a:r>
              <a:rPr lang="en-US" dirty="0" smtClean="0"/>
              <a:t>Observation system developers,</a:t>
            </a:r>
          </a:p>
          <a:p>
            <a:endParaRPr lang="en-US" dirty="0"/>
          </a:p>
          <a:p>
            <a:r>
              <a:rPr lang="en-US" dirty="0" smtClean="0"/>
              <a:t>Who may not have any assimilation expertise.</a:t>
            </a:r>
          </a:p>
          <a:p>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Goals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25</a:t>
            </a:fld>
            <a:endParaRPr lang="en-US" dirty="0"/>
          </a:p>
        </p:txBody>
      </p:sp>
    </p:spTree>
    <p:extLst>
      <p:ext uri="{BB962C8B-B14F-4D97-AF65-F5344CB8AC3E}">
        <p14:creationId xmlns:p14="http://schemas.microsoft.com/office/powerpoint/2010/main" val="11865123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8305800" cy="4339649"/>
          </a:xfrm>
          <a:prstGeom prst="rect">
            <a:avLst/>
          </a:prstGeom>
          <a:noFill/>
        </p:spPr>
        <p:txBody>
          <a:bodyPr wrap="square" rtlCol="0">
            <a:spAutoFit/>
          </a:bodyPr>
          <a:lstStyle/>
          <a:p>
            <a:pPr marL="342900" indent="-342900">
              <a:lnSpc>
                <a:spcPct val="150000"/>
              </a:lnSpc>
              <a:buFont typeface="Wingdings" charset="2"/>
              <a:buChar char="Ø"/>
            </a:pPr>
            <a:r>
              <a:rPr lang="en-US" dirty="0"/>
              <a:t>Models </a:t>
            </a:r>
            <a:r>
              <a:rPr lang="en-US" dirty="0" smtClean="0"/>
              <a:t>small to huge.</a:t>
            </a:r>
            <a:endParaRPr lang="en-US" dirty="0"/>
          </a:p>
          <a:p>
            <a:pPr marL="342900" indent="-342900">
              <a:lnSpc>
                <a:spcPct val="150000"/>
              </a:lnSpc>
              <a:buFont typeface="Wingdings" charset="2"/>
              <a:buChar char="Ø"/>
            </a:pPr>
            <a:r>
              <a:rPr lang="en-US" dirty="0" smtClean="0"/>
              <a:t>Few </a:t>
            </a:r>
            <a:r>
              <a:rPr lang="en-US" dirty="0"/>
              <a:t>or many </a:t>
            </a:r>
            <a:r>
              <a:rPr lang="en-US" dirty="0" smtClean="0"/>
              <a:t>observations.</a:t>
            </a:r>
            <a:endParaRPr lang="en-US" dirty="0"/>
          </a:p>
          <a:p>
            <a:pPr marL="342900" indent="-342900">
              <a:lnSpc>
                <a:spcPct val="150000"/>
              </a:lnSpc>
              <a:buFont typeface="Wingdings" charset="2"/>
              <a:buChar char="Ø"/>
            </a:pPr>
            <a:r>
              <a:rPr lang="en-US" dirty="0" smtClean="0"/>
              <a:t>Tiny </a:t>
            </a:r>
            <a:r>
              <a:rPr lang="en-US" dirty="0"/>
              <a:t>to huge computational </a:t>
            </a:r>
            <a:r>
              <a:rPr lang="en-US" dirty="0" smtClean="0"/>
              <a:t>resources.</a:t>
            </a:r>
            <a:endParaRPr lang="en-US" dirty="0"/>
          </a:p>
          <a:p>
            <a:pPr marL="342900" indent="-342900">
              <a:lnSpc>
                <a:spcPct val="150000"/>
              </a:lnSpc>
              <a:buFont typeface="Wingdings" charset="2"/>
              <a:buChar char="Ø"/>
            </a:pPr>
            <a:r>
              <a:rPr lang="en-US" dirty="0" smtClean="0"/>
              <a:t>Entry </a:t>
            </a:r>
            <a:r>
              <a:rPr lang="en-US" dirty="0"/>
              <a:t>cost must be </a:t>
            </a:r>
            <a:r>
              <a:rPr lang="en-US" dirty="0" smtClean="0"/>
              <a:t>low.</a:t>
            </a:r>
          </a:p>
          <a:p>
            <a:pPr marL="342900" indent="-342900">
              <a:lnSpc>
                <a:spcPct val="150000"/>
              </a:lnSpc>
              <a:buFont typeface="Wingdings" charset="2"/>
              <a:buChar char="Ø"/>
            </a:pPr>
            <a:r>
              <a:rPr lang="en-US" dirty="0" smtClean="0"/>
              <a:t>Competitive with existing methods for weather prediction:</a:t>
            </a:r>
          </a:p>
          <a:p>
            <a:pPr lvl="2"/>
            <a:r>
              <a:rPr lang="en-US" dirty="0" smtClean="0"/>
              <a:t>Scientific quality of results,</a:t>
            </a:r>
          </a:p>
          <a:p>
            <a:pPr lvl="2"/>
            <a:r>
              <a:rPr lang="en-US" dirty="0" smtClean="0"/>
              <a:t>Total computational effort.</a:t>
            </a:r>
            <a:endParaRPr lang="en-US" dirty="0"/>
          </a:p>
          <a:p>
            <a:endParaRPr lang="en-US" dirty="0" smtClean="0"/>
          </a:p>
          <a:p>
            <a:endParaRPr lang="en-US" dirty="0"/>
          </a:p>
        </p:txBody>
      </p:sp>
      <p:sp>
        <p:nvSpPr>
          <p:cNvPr id="15" name="TextBox 14"/>
          <p:cNvSpPr txBox="1"/>
          <p:nvPr/>
        </p:nvSpPr>
        <p:spPr>
          <a:xfrm>
            <a:off x="0" y="0"/>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DART Design Constraints</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26</a:t>
            </a:fld>
            <a:endParaRPr lang="en-US" dirty="0"/>
          </a:p>
        </p:txBody>
      </p:sp>
    </p:spTree>
    <p:extLst>
      <p:ext uri="{BB962C8B-B14F-4D97-AF65-F5344CB8AC3E}">
        <p14:creationId xmlns:p14="http://schemas.microsoft.com/office/powerpoint/2010/main" val="3343790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78" y="665447"/>
            <a:ext cx="8780168" cy="6050887"/>
          </a:xfrm>
          <a:prstGeom prst="rect">
            <a:avLst/>
          </a:prstGeom>
          <a:noFill/>
        </p:spPr>
        <p:txBody>
          <a:bodyPr wrap="non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A system governed by (stochastic) Difference Equation:</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(1)</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Observations at discrete times:</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algn="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a:t>
            </a:r>
            <a:r>
              <a:rPr lang="en-US" sz="2000" dirty="0">
                <a:solidFill>
                  <a:prstClr val="black"/>
                </a:solidFill>
                <a:latin typeface="Calibri"/>
                <a:ea typeface="+mn-ea"/>
                <a:cs typeface="+mn-cs"/>
              </a:rPr>
              <a:t>	</a:t>
            </a:r>
            <a:r>
              <a:rPr lang="en-US" sz="2000" dirty="0" smtClean="0">
                <a:solidFill>
                  <a:prstClr val="black"/>
                </a:solidFill>
                <a:latin typeface="Calibri"/>
                <a:ea typeface="+mn-ea"/>
                <a:cs typeface="+mn-cs"/>
              </a:rPr>
              <a:t>												(2)</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a:solidFill>
                  <a:prstClr val="black"/>
                </a:solidFill>
                <a:latin typeface="Calibri"/>
                <a:ea typeface="+mn-ea"/>
                <a:cs typeface="+mn-cs"/>
              </a:rPr>
              <a:t>Observational error white in time and Gaussian (nice, not essential). </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(3)</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a:solidFill>
                  <a:prstClr val="black"/>
                </a:solidFill>
                <a:latin typeface="Calibri"/>
                <a:ea typeface="+mn-ea"/>
                <a:cs typeface="+mn-cs"/>
              </a:rPr>
              <a:t>Complete history of observations is: </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(4)</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u="sng" dirty="0">
                <a:solidFill>
                  <a:srgbClr val="FF0000"/>
                </a:solidFill>
                <a:latin typeface="Calibri"/>
                <a:ea typeface="+mn-ea"/>
                <a:cs typeface="+mn-cs"/>
              </a:rPr>
              <a:t>Goal: Find probability distribution for </a:t>
            </a:r>
            <a:r>
              <a:rPr lang="en-US" u="sng" dirty="0" smtClean="0">
                <a:solidFill>
                  <a:srgbClr val="FF0000"/>
                </a:solidFill>
                <a:latin typeface="Calibri"/>
                <a:ea typeface="+mn-ea"/>
                <a:cs typeface="+mn-cs"/>
              </a:rPr>
              <a:t>state: </a:t>
            </a:r>
          </a:p>
          <a:p>
            <a:pPr defTabSz="457200" eaLnBrk="1" fontAlgn="auto" hangingPunct="1">
              <a:lnSpc>
                <a:spcPct val="90000"/>
              </a:lnSpc>
              <a:spcBef>
                <a:spcPts val="0"/>
              </a:spcBef>
              <a:spcAft>
                <a:spcPts val="0"/>
              </a:spcAft>
            </a:pPr>
            <a:endParaRPr lang="en-US" u="sng" dirty="0">
              <a:solidFill>
                <a:srgbClr val="FF0000"/>
              </a:solidFill>
              <a:latin typeface="Calibri"/>
              <a:ea typeface="+mn-ea"/>
              <a:cs typeface="+mn-cs"/>
            </a:endParaRPr>
          </a:p>
          <a:p>
            <a:pPr defTabSz="457200" eaLnBrk="1" fontAlgn="auto" hangingPunct="1">
              <a:lnSpc>
                <a:spcPct val="90000"/>
              </a:lnSpc>
              <a:spcBef>
                <a:spcPts val="0"/>
              </a:spcBef>
              <a:spcAft>
                <a:spcPts val="0"/>
              </a:spcAft>
            </a:pPr>
            <a:r>
              <a:rPr lang="en-US" dirty="0" smtClean="0">
                <a:latin typeface="Calibri"/>
                <a:ea typeface="+mn-ea"/>
                <a:cs typeface="+mn-cs"/>
              </a:rPr>
              <a:t>					Analysis						Forecast</a:t>
            </a:r>
            <a:r>
              <a:rPr lang="en-US" sz="2000" dirty="0" smtClean="0">
                <a:solidFill>
                  <a:prstClr val="black"/>
                </a:solidFill>
                <a:latin typeface="Calibri"/>
                <a:ea typeface="+mn-ea"/>
                <a:cs typeface="+mn-cs"/>
              </a:rPr>
              <a:t>		(5)</a:t>
            </a: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p:sp>
        <p:nvSpPr>
          <p:cNvPr id="14" name="Title 13"/>
          <p:cNvSpPr>
            <a:spLocks noGrp="1"/>
          </p:cNvSpPr>
          <p:nvPr>
            <p:ph type="title"/>
          </p:nvPr>
        </p:nvSpPr>
        <p:spPr>
          <a:xfrm>
            <a:off x="0" y="-1"/>
            <a:ext cx="9144000" cy="685801"/>
          </a:xfrm>
        </p:spPr>
        <p:txBody>
          <a:bodyPr/>
          <a:lstStyle/>
          <a:p>
            <a:r>
              <a:rPr lang="en-US" sz="2800" dirty="0" smtClean="0">
                <a:effectLst/>
                <a:latin typeface="Arial"/>
                <a:cs typeface="Arial"/>
              </a:rPr>
              <a:t>A General Description of the Forecast Problem </a:t>
            </a:r>
            <a:endParaRPr lang="en-US" sz="2800" dirty="0">
              <a:latin typeface="Arial"/>
              <a:cs typeface="Arial"/>
            </a:endParaRPr>
          </a:p>
        </p:txBody>
      </p:sp>
      <p:grpSp>
        <p:nvGrpSpPr>
          <p:cNvPr id="17" name="Group 16"/>
          <p:cNvGrpSpPr/>
          <p:nvPr/>
        </p:nvGrpSpPr>
        <p:grpSpPr>
          <a:xfrm>
            <a:off x="756316" y="1211716"/>
            <a:ext cx="5044874" cy="495300"/>
            <a:chOff x="756316" y="1211716"/>
            <a:chExt cx="5044874" cy="495300"/>
          </a:xfrm>
        </p:grpSpPr>
        <p:graphicFrame>
          <p:nvGraphicFramePr>
            <p:cNvPr id="4" name="Object 3"/>
            <p:cNvGraphicFramePr>
              <a:graphicFrameLocks noChangeAspect="1"/>
            </p:cNvGraphicFramePr>
            <p:nvPr>
              <p:extLst>
                <p:ext uri="{D42A27DB-BD31-4B8C-83A1-F6EECF244321}">
                  <p14:modId xmlns:p14="http://schemas.microsoft.com/office/powerpoint/2010/main" val="585953255"/>
                </p:ext>
              </p:extLst>
            </p:nvPr>
          </p:nvGraphicFramePr>
          <p:xfrm>
            <a:off x="756316" y="1211716"/>
            <a:ext cx="3848100" cy="495300"/>
          </p:xfrm>
          <a:graphic>
            <a:graphicData uri="http://schemas.openxmlformats.org/presentationml/2006/ole">
              <mc:AlternateContent xmlns:mc="http://schemas.openxmlformats.org/markup-compatibility/2006">
                <mc:Choice xmlns:v="urn:schemas-microsoft-com:vml" Requires="v">
                  <p:oleObj spid="_x0000_s15967" name="Equation" r:id="rId4" imgW="3848100" imgH="495300" progId="Equation.DSMT4">
                    <p:embed/>
                  </p:oleObj>
                </mc:Choice>
                <mc:Fallback>
                  <p:oleObj name="Equation" r:id="rId4" imgW="3848100" imgH="495300" progId="Equation.DSMT4">
                    <p:embed/>
                    <p:pic>
                      <p:nvPicPr>
                        <p:cNvPr id="0" name=""/>
                        <p:cNvPicPr/>
                        <p:nvPr/>
                      </p:nvPicPr>
                      <p:blipFill>
                        <a:blip r:embed="rId5"/>
                        <a:stretch>
                          <a:fillRect/>
                        </a:stretch>
                      </p:blipFill>
                      <p:spPr>
                        <a:xfrm>
                          <a:off x="756316" y="1211716"/>
                          <a:ext cx="3848100" cy="4953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13137299"/>
                </p:ext>
              </p:extLst>
            </p:nvPr>
          </p:nvGraphicFramePr>
          <p:xfrm>
            <a:off x="5115390" y="1313316"/>
            <a:ext cx="685800" cy="292100"/>
          </p:xfrm>
          <a:graphic>
            <a:graphicData uri="http://schemas.openxmlformats.org/presentationml/2006/ole">
              <mc:AlternateContent xmlns:mc="http://schemas.openxmlformats.org/markup-compatibility/2006">
                <mc:Choice xmlns:v="urn:schemas-microsoft-com:vml" Requires="v">
                  <p:oleObj spid="_x0000_s15968" name="Equation" r:id="rId6" imgW="685800" imgH="292100" progId="Equation.DSMT4">
                    <p:embed/>
                  </p:oleObj>
                </mc:Choice>
                <mc:Fallback>
                  <p:oleObj name="Equation" r:id="rId6" imgW="685800" imgH="292100" progId="Equation.DSMT4">
                    <p:embed/>
                    <p:pic>
                      <p:nvPicPr>
                        <p:cNvPr id="0" name=""/>
                        <p:cNvPicPr/>
                        <p:nvPr/>
                      </p:nvPicPr>
                      <p:blipFill>
                        <a:blip r:embed="rId7"/>
                        <a:stretch>
                          <a:fillRect/>
                        </a:stretch>
                      </p:blipFill>
                      <p:spPr>
                        <a:xfrm>
                          <a:off x="5115390" y="1313316"/>
                          <a:ext cx="685800" cy="292100"/>
                        </a:xfrm>
                        <a:prstGeom prst="rect">
                          <a:avLst/>
                        </a:prstGeom>
                      </p:spPr>
                    </p:pic>
                  </p:oleObj>
                </mc:Fallback>
              </mc:AlternateContent>
            </a:graphicData>
          </a:graphic>
        </p:graphicFrame>
      </p:grpSp>
      <p:grpSp>
        <p:nvGrpSpPr>
          <p:cNvPr id="16" name="Group 15"/>
          <p:cNvGrpSpPr/>
          <p:nvPr/>
        </p:nvGrpSpPr>
        <p:grpSpPr>
          <a:xfrm>
            <a:off x="756316" y="2371263"/>
            <a:ext cx="6683174" cy="495300"/>
            <a:chOff x="756316" y="2237273"/>
            <a:chExt cx="6683174" cy="495300"/>
          </a:xfrm>
        </p:grpSpPr>
        <p:graphicFrame>
          <p:nvGraphicFramePr>
            <p:cNvPr id="6" name="Object 5"/>
            <p:cNvGraphicFramePr>
              <a:graphicFrameLocks noChangeAspect="1"/>
            </p:cNvGraphicFramePr>
            <p:nvPr>
              <p:extLst>
                <p:ext uri="{D42A27DB-BD31-4B8C-83A1-F6EECF244321}">
                  <p14:modId xmlns:p14="http://schemas.microsoft.com/office/powerpoint/2010/main" val="1294306279"/>
                </p:ext>
              </p:extLst>
            </p:nvPr>
          </p:nvGraphicFramePr>
          <p:xfrm>
            <a:off x="756316" y="2237273"/>
            <a:ext cx="2540000" cy="495300"/>
          </p:xfrm>
          <a:graphic>
            <a:graphicData uri="http://schemas.openxmlformats.org/presentationml/2006/ole">
              <mc:AlternateContent xmlns:mc="http://schemas.openxmlformats.org/markup-compatibility/2006">
                <mc:Choice xmlns:v="urn:schemas-microsoft-com:vml" Requires="v">
                  <p:oleObj spid="_x0000_s15969" name="Equation" r:id="rId8" imgW="2540000" imgH="495300" progId="Equation.DSMT4">
                    <p:embed/>
                  </p:oleObj>
                </mc:Choice>
                <mc:Fallback>
                  <p:oleObj name="Equation" r:id="rId8" imgW="2540000" imgH="495300" progId="Equation.DSMT4">
                    <p:embed/>
                    <p:pic>
                      <p:nvPicPr>
                        <p:cNvPr id="0" name=""/>
                        <p:cNvPicPr/>
                        <p:nvPr/>
                      </p:nvPicPr>
                      <p:blipFill>
                        <a:blip r:embed="rId9"/>
                        <a:stretch>
                          <a:fillRect/>
                        </a:stretch>
                      </p:blipFill>
                      <p:spPr>
                        <a:xfrm>
                          <a:off x="756316" y="2237273"/>
                          <a:ext cx="2540000" cy="4953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71884580"/>
                </p:ext>
              </p:extLst>
            </p:nvPr>
          </p:nvGraphicFramePr>
          <p:xfrm>
            <a:off x="3818503" y="2307123"/>
            <a:ext cx="1460500" cy="355600"/>
          </p:xfrm>
          <a:graphic>
            <a:graphicData uri="http://schemas.openxmlformats.org/presentationml/2006/ole">
              <mc:AlternateContent xmlns:mc="http://schemas.openxmlformats.org/markup-compatibility/2006">
                <mc:Choice xmlns:v="urn:schemas-microsoft-com:vml" Requires="v">
                  <p:oleObj spid="_x0000_s15970" name="Equation" r:id="rId10" imgW="1460500" imgH="355600" progId="Equation.DSMT4">
                    <p:embed/>
                  </p:oleObj>
                </mc:Choice>
                <mc:Fallback>
                  <p:oleObj name="Equation" r:id="rId10" imgW="1460500" imgH="355600" progId="Equation.DSMT4">
                    <p:embed/>
                    <p:pic>
                      <p:nvPicPr>
                        <p:cNvPr id="0" name=""/>
                        <p:cNvPicPr/>
                        <p:nvPr/>
                      </p:nvPicPr>
                      <p:blipFill>
                        <a:blip r:embed="rId11"/>
                        <a:stretch>
                          <a:fillRect/>
                        </a:stretch>
                      </p:blipFill>
                      <p:spPr>
                        <a:xfrm>
                          <a:off x="3818503" y="2307123"/>
                          <a:ext cx="1460500" cy="3556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74649596"/>
                </p:ext>
              </p:extLst>
            </p:nvPr>
          </p:nvGraphicFramePr>
          <p:xfrm>
            <a:off x="5801190" y="2281723"/>
            <a:ext cx="1638300" cy="406400"/>
          </p:xfrm>
          <a:graphic>
            <a:graphicData uri="http://schemas.openxmlformats.org/presentationml/2006/ole">
              <mc:AlternateContent xmlns:mc="http://schemas.openxmlformats.org/markup-compatibility/2006">
                <mc:Choice xmlns:v="urn:schemas-microsoft-com:vml" Requires="v">
                  <p:oleObj spid="_x0000_s15971" name="Equation" r:id="rId12" imgW="1638300" imgH="406400" progId="Equation.DSMT4">
                    <p:embed/>
                  </p:oleObj>
                </mc:Choice>
                <mc:Fallback>
                  <p:oleObj name="Equation" r:id="rId12" imgW="1638300" imgH="406400" progId="Equation.DSMT4">
                    <p:embed/>
                    <p:pic>
                      <p:nvPicPr>
                        <p:cNvPr id="0" name=""/>
                        <p:cNvPicPr/>
                        <p:nvPr/>
                      </p:nvPicPr>
                      <p:blipFill>
                        <a:blip r:embed="rId13"/>
                        <a:stretch>
                          <a:fillRect/>
                        </a:stretch>
                      </p:blipFill>
                      <p:spPr>
                        <a:xfrm>
                          <a:off x="5801190" y="2281723"/>
                          <a:ext cx="1638300" cy="406400"/>
                        </a:xfrm>
                        <a:prstGeom prst="rect">
                          <a:avLst/>
                        </a:prstGeom>
                      </p:spPr>
                    </p:pic>
                  </p:oleObj>
                </mc:Fallback>
              </mc:AlternateContent>
            </a:graphicData>
          </a:graphic>
        </p:graphicFrame>
      </p:grpSp>
      <p:graphicFrame>
        <p:nvGraphicFramePr>
          <p:cNvPr id="9" name="Object 8"/>
          <p:cNvGraphicFramePr>
            <a:graphicFrameLocks noChangeAspect="1"/>
          </p:cNvGraphicFramePr>
          <p:nvPr>
            <p:extLst>
              <p:ext uri="{D42A27DB-BD31-4B8C-83A1-F6EECF244321}">
                <p14:modId xmlns:p14="http://schemas.microsoft.com/office/powerpoint/2010/main" val="3464170993"/>
              </p:ext>
            </p:extLst>
          </p:nvPr>
        </p:nvGraphicFramePr>
        <p:xfrm>
          <a:off x="756316" y="3552186"/>
          <a:ext cx="2044700" cy="495300"/>
        </p:xfrm>
        <a:graphic>
          <a:graphicData uri="http://schemas.openxmlformats.org/presentationml/2006/ole">
            <mc:AlternateContent xmlns:mc="http://schemas.openxmlformats.org/markup-compatibility/2006">
              <mc:Choice xmlns:v="urn:schemas-microsoft-com:vml" Requires="v">
                <p:oleObj spid="_x0000_s15972" name="Equation" r:id="rId14" imgW="2044700" imgH="495300" progId="Equation.DSMT4">
                  <p:embed/>
                </p:oleObj>
              </mc:Choice>
              <mc:Fallback>
                <p:oleObj name="Equation" r:id="rId14" imgW="2044700" imgH="495300" progId="Equation.DSMT4">
                  <p:embed/>
                  <p:pic>
                    <p:nvPicPr>
                      <p:cNvPr id="0" name=""/>
                      <p:cNvPicPr/>
                      <p:nvPr/>
                    </p:nvPicPr>
                    <p:blipFill>
                      <a:blip r:embed="rId15"/>
                      <a:stretch>
                        <a:fillRect/>
                      </a:stretch>
                    </p:blipFill>
                    <p:spPr>
                      <a:xfrm>
                        <a:off x="756316" y="3552186"/>
                        <a:ext cx="2044700" cy="4953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811387307"/>
              </p:ext>
            </p:extLst>
          </p:nvPr>
        </p:nvGraphicFramePr>
        <p:xfrm>
          <a:off x="756316" y="4685128"/>
          <a:ext cx="2146300" cy="495300"/>
        </p:xfrm>
        <a:graphic>
          <a:graphicData uri="http://schemas.openxmlformats.org/presentationml/2006/ole">
            <mc:AlternateContent xmlns:mc="http://schemas.openxmlformats.org/markup-compatibility/2006">
              <mc:Choice xmlns:v="urn:schemas-microsoft-com:vml" Requires="v">
                <p:oleObj spid="_x0000_s15973" name="Equation" r:id="rId16" imgW="2146300" imgH="495300" progId="Equation.DSMT4">
                  <p:embed/>
                </p:oleObj>
              </mc:Choice>
              <mc:Fallback>
                <p:oleObj name="Equation" r:id="rId16" imgW="2146300" imgH="495300" progId="Equation.DSMT4">
                  <p:embed/>
                  <p:pic>
                    <p:nvPicPr>
                      <p:cNvPr id="0" name=""/>
                      <p:cNvPicPr/>
                      <p:nvPr/>
                    </p:nvPicPr>
                    <p:blipFill>
                      <a:blip r:embed="rId17"/>
                      <a:stretch>
                        <a:fillRect/>
                      </a:stretch>
                    </p:blipFill>
                    <p:spPr>
                      <a:xfrm>
                        <a:off x="756316" y="4685128"/>
                        <a:ext cx="2146300" cy="4953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367942701"/>
              </p:ext>
            </p:extLst>
          </p:nvPr>
        </p:nvGraphicFramePr>
        <p:xfrm>
          <a:off x="756316" y="5867000"/>
          <a:ext cx="1422400" cy="495300"/>
        </p:xfrm>
        <a:graphic>
          <a:graphicData uri="http://schemas.openxmlformats.org/presentationml/2006/ole">
            <mc:AlternateContent xmlns:mc="http://schemas.openxmlformats.org/markup-compatibility/2006">
              <mc:Choice xmlns:v="urn:schemas-microsoft-com:vml" Requires="v">
                <p:oleObj spid="_x0000_s15974" name="Equation" r:id="rId18" imgW="1422400" imgH="495300" progId="Equation.DSMT4">
                  <p:embed/>
                </p:oleObj>
              </mc:Choice>
              <mc:Fallback>
                <p:oleObj name="Equation" r:id="rId18" imgW="1422400" imgH="495300" progId="Equation.DSMT4">
                  <p:embed/>
                  <p:pic>
                    <p:nvPicPr>
                      <p:cNvPr id="0" name=""/>
                      <p:cNvPicPr/>
                      <p:nvPr/>
                    </p:nvPicPr>
                    <p:blipFill>
                      <a:blip r:embed="rId19"/>
                      <a:stretch>
                        <a:fillRect/>
                      </a:stretch>
                    </p:blipFill>
                    <p:spPr>
                      <a:xfrm>
                        <a:off x="756316" y="5867000"/>
                        <a:ext cx="1422400" cy="4953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089998773"/>
              </p:ext>
            </p:extLst>
          </p:nvPr>
        </p:nvGraphicFramePr>
        <p:xfrm>
          <a:off x="4489450" y="5835650"/>
          <a:ext cx="1587500" cy="558800"/>
        </p:xfrm>
        <a:graphic>
          <a:graphicData uri="http://schemas.openxmlformats.org/presentationml/2006/ole">
            <mc:AlternateContent xmlns:mc="http://schemas.openxmlformats.org/markup-compatibility/2006">
              <mc:Choice xmlns:v="urn:schemas-microsoft-com:vml" Requires="v">
                <p:oleObj spid="_x0000_s15975" name="Equation" r:id="rId20" imgW="1587500" imgH="558800" progId="Equation.DSMT4">
                  <p:embed/>
                </p:oleObj>
              </mc:Choice>
              <mc:Fallback>
                <p:oleObj name="Equation" r:id="rId20" imgW="1587500" imgH="558800" progId="Equation.DSMT4">
                  <p:embed/>
                  <p:pic>
                    <p:nvPicPr>
                      <p:cNvPr id="0" name=""/>
                      <p:cNvPicPr/>
                      <p:nvPr/>
                    </p:nvPicPr>
                    <p:blipFill>
                      <a:blip r:embed="rId21"/>
                      <a:stretch>
                        <a:fillRect/>
                      </a:stretch>
                    </p:blipFill>
                    <p:spPr>
                      <a:xfrm>
                        <a:off x="4489450" y="5835650"/>
                        <a:ext cx="1587500" cy="558800"/>
                      </a:xfrm>
                      <a:prstGeom prst="rect">
                        <a:avLst/>
                      </a:prstGeom>
                    </p:spPr>
                  </p:pic>
                </p:oleObj>
              </mc:Fallback>
            </mc:AlternateContent>
          </a:graphicData>
        </a:graphic>
      </p:graphicFrame>
      <p:sp>
        <p:nvSpPr>
          <p:cNvPr id="12" name="Footer Placeholder 11"/>
          <p:cNvSpPr>
            <a:spLocks noGrp="1"/>
          </p:cNvSpPr>
          <p:nvPr>
            <p:ph type="ftr" sz="quarter" idx="3"/>
          </p:nvPr>
        </p:nvSpPr>
        <p:spPr/>
        <p:txBody>
          <a:bodyPr/>
          <a:lstStyle/>
          <a:p>
            <a:r>
              <a:rPr lang="en-US" smtClean="0"/>
              <a:t>University at Albany, 22 Oct. 2015</a:t>
            </a:r>
            <a:endParaRPr lang="en-US" dirty="0"/>
          </a:p>
        </p:txBody>
      </p:sp>
      <p:sp>
        <p:nvSpPr>
          <p:cNvPr id="13" name="Slide Number Placeholder 12"/>
          <p:cNvSpPr>
            <a:spLocks noGrp="1"/>
          </p:cNvSpPr>
          <p:nvPr>
            <p:ph type="sldNum" sz="quarter" idx="4"/>
          </p:nvPr>
        </p:nvSpPr>
        <p:spPr/>
        <p:txBody>
          <a:bodyPr/>
          <a:lstStyle/>
          <a:p>
            <a:r>
              <a:rPr lang="en-US" smtClean="0"/>
              <a:t>pg </a:t>
            </a:r>
            <a:fld id="{1DCE4C99-821D-0A43-B0D2-0BA6C4E4E578}" type="slidenum">
              <a:rPr lang="en-US" smtClean="0"/>
              <a:pPr/>
              <a:t>27</a:t>
            </a:fld>
            <a:endParaRPr lang="en-US" dirty="0"/>
          </a:p>
        </p:txBody>
      </p:sp>
    </p:spTree>
    <p:extLst>
      <p:ext uri="{BB962C8B-B14F-4D97-AF65-F5344CB8AC3E}">
        <p14:creationId xmlns:p14="http://schemas.microsoft.com/office/powerpoint/2010/main" val="19510364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a:effectLst/>
                <a:latin typeface="Arial"/>
                <a:cs typeface="Arial"/>
              </a:rPr>
              <a:t>A General Description of the Forecast Problem </a:t>
            </a:r>
            <a:endParaRPr lang="en-US" sz="2800" dirty="0">
              <a:latin typeface="Arial"/>
              <a:cs typeface="Arial"/>
            </a:endParaRPr>
          </a:p>
        </p:txBody>
      </p:sp>
      <p:sp>
        <p:nvSpPr>
          <p:cNvPr id="8" name="TextBox 7"/>
          <p:cNvSpPr txBox="1"/>
          <p:nvPr/>
        </p:nvSpPr>
        <p:spPr>
          <a:xfrm>
            <a:off x="184178" y="665447"/>
            <a:ext cx="8826906" cy="5962685"/>
          </a:xfrm>
          <a:prstGeom prst="rect">
            <a:avLst/>
          </a:prstGeom>
          <a:noFill/>
        </p:spPr>
        <p:txBody>
          <a:bodyPr wrap="none" rtlCol="0">
            <a:no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State between observation times obtained from Difference Equation.</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Need to update state given new observations:</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(6)</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Apply Bayes’ rule:</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algn="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a:t>
            </a:r>
            <a:r>
              <a:rPr lang="en-US" sz="2000" dirty="0">
                <a:solidFill>
                  <a:prstClr val="black"/>
                </a:solidFill>
                <a:latin typeface="Calibri"/>
                <a:ea typeface="+mn-ea"/>
                <a:cs typeface="+mn-cs"/>
              </a:rPr>
              <a:t>	</a:t>
            </a:r>
            <a:r>
              <a:rPr lang="en-US" sz="2000" dirty="0" smtClean="0">
                <a:solidFill>
                  <a:prstClr val="black"/>
                </a:solidFill>
                <a:latin typeface="Calibri"/>
                <a:ea typeface="+mn-ea"/>
                <a:cs typeface="+mn-cs"/>
              </a:rPr>
              <a:t>												(7)</a:t>
            </a:r>
          </a:p>
          <a:p>
            <a:pPr algn="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Noise is white </a:t>
            </a:r>
            <a:r>
              <a:rPr lang="en-US" dirty="0">
                <a:solidFill>
                  <a:prstClr val="black"/>
                </a:solidFill>
                <a:latin typeface="Calibri"/>
                <a:ea typeface="+mn-ea"/>
                <a:cs typeface="+mn-cs"/>
              </a:rPr>
              <a:t>in time </a:t>
            </a:r>
            <a:r>
              <a:rPr lang="en-US" dirty="0" smtClean="0">
                <a:solidFill>
                  <a:prstClr val="black"/>
                </a:solidFill>
                <a:latin typeface="Calibri"/>
                <a:ea typeface="+mn-ea"/>
                <a:cs typeface="+mn-cs"/>
              </a:rPr>
              <a:t>(3), so: </a:t>
            </a: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(8)</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Integrate numerator to get normalizing denominator:</a:t>
            </a: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(9)</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spcBef>
                <a:spcPts val="0"/>
              </a:spcBef>
              <a:spcAft>
                <a:spcPts val="0"/>
              </a:spcAft>
            </a:pPr>
            <a:endParaRPr lang="en-US" sz="2000" dirty="0">
              <a:solidFill>
                <a:prstClr val="black"/>
              </a:solidFill>
              <a:latin typeface="Calibri"/>
              <a:ea typeface="+mn-ea"/>
              <a:cs typeface="+mn-cs"/>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572554675"/>
              </p:ext>
            </p:extLst>
          </p:nvPr>
        </p:nvGraphicFramePr>
        <p:xfrm>
          <a:off x="949096" y="1543537"/>
          <a:ext cx="4165600" cy="596900"/>
        </p:xfrm>
        <a:graphic>
          <a:graphicData uri="http://schemas.openxmlformats.org/presentationml/2006/ole">
            <mc:AlternateContent xmlns:mc="http://schemas.openxmlformats.org/markup-compatibility/2006">
              <mc:Choice xmlns:v="urn:schemas-microsoft-com:vml" Requires="v">
                <p:oleObj spid="_x0000_s16663" name="Equation" r:id="rId3" imgW="4165600" imgH="596900" progId="Equation.DSMT4">
                  <p:embed/>
                </p:oleObj>
              </mc:Choice>
              <mc:Fallback>
                <p:oleObj name="Equation" r:id="rId3" imgW="4165600" imgH="596900" progId="Equation.DSMT4">
                  <p:embed/>
                  <p:pic>
                    <p:nvPicPr>
                      <p:cNvPr id="0" name=""/>
                      <p:cNvPicPr/>
                      <p:nvPr/>
                    </p:nvPicPr>
                    <p:blipFill>
                      <a:blip r:embed="rId4"/>
                      <a:stretch>
                        <a:fillRect/>
                      </a:stretch>
                    </p:blipFill>
                    <p:spPr>
                      <a:xfrm>
                        <a:off x="949096" y="1543537"/>
                        <a:ext cx="4165600" cy="5969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541462895"/>
              </p:ext>
            </p:extLst>
          </p:nvPr>
        </p:nvGraphicFramePr>
        <p:xfrm>
          <a:off x="949096" y="2826244"/>
          <a:ext cx="5664200" cy="1016000"/>
        </p:xfrm>
        <a:graphic>
          <a:graphicData uri="http://schemas.openxmlformats.org/presentationml/2006/ole">
            <mc:AlternateContent xmlns:mc="http://schemas.openxmlformats.org/markup-compatibility/2006">
              <mc:Choice xmlns:v="urn:schemas-microsoft-com:vml" Requires="v">
                <p:oleObj spid="_x0000_s16664" name="Equation" r:id="rId5" imgW="5664200" imgH="1016000" progId="Equation.DSMT4">
                  <p:embed/>
                </p:oleObj>
              </mc:Choice>
              <mc:Fallback>
                <p:oleObj name="Equation" r:id="rId5" imgW="5664200" imgH="1016000" progId="Equation.DSMT4">
                  <p:embed/>
                  <p:pic>
                    <p:nvPicPr>
                      <p:cNvPr id="0" name=""/>
                      <p:cNvPicPr/>
                      <p:nvPr/>
                    </p:nvPicPr>
                    <p:blipFill>
                      <a:blip r:embed="rId6"/>
                      <a:stretch>
                        <a:fillRect/>
                      </a:stretch>
                    </p:blipFill>
                    <p:spPr>
                      <a:xfrm>
                        <a:off x="949096" y="2826244"/>
                        <a:ext cx="5664200" cy="10160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030024363"/>
              </p:ext>
            </p:extLst>
          </p:nvPr>
        </p:nvGraphicFramePr>
        <p:xfrm>
          <a:off x="949096" y="4575130"/>
          <a:ext cx="3657600" cy="596900"/>
        </p:xfrm>
        <a:graphic>
          <a:graphicData uri="http://schemas.openxmlformats.org/presentationml/2006/ole">
            <mc:AlternateContent xmlns:mc="http://schemas.openxmlformats.org/markup-compatibility/2006">
              <mc:Choice xmlns:v="urn:schemas-microsoft-com:vml" Requires="v">
                <p:oleObj spid="_x0000_s16665" name="Equation" r:id="rId7" imgW="3657600" imgH="596900" progId="Equation.DSMT4">
                  <p:embed/>
                </p:oleObj>
              </mc:Choice>
              <mc:Fallback>
                <p:oleObj name="Equation" r:id="rId7" imgW="3657600" imgH="596900" progId="Equation.DSMT4">
                  <p:embed/>
                  <p:pic>
                    <p:nvPicPr>
                      <p:cNvPr id="0" name=""/>
                      <p:cNvPicPr/>
                      <p:nvPr/>
                    </p:nvPicPr>
                    <p:blipFill>
                      <a:blip r:embed="rId8"/>
                      <a:stretch>
                        <a:fillRect/>
                      </a:stretch>
                    </p:blipFill>
                    <p:spPr>
                      <a:xfrm>
                        <a:off x="949096" y="4575130"/>
                        <a:ext cx="3657600" cy="5969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994314027"/>
              </p:ext>
            </p:extLst>
          </p:nvPr>
        </p:nvGraphicFramePr>
        <p:xfrm>
          <a:off x="949325" y="5895975"/>
          <a:ext cx="5321300" cy="596900"/>
        </p:xfrm>
        <a:graphic>
          <a:graphicData uri="http://schemas.openxmlformats.org/presentationml/2006/ole">
            <mc:AlternateContent xmlns:mc="http://schemas.openxmlformats.org/markup-compatibility/2006">
              <mc:Choice xmlns:v="urn:schemas-microsoft-com:vml" Requires="v">
                <p:oleObj spid="_x0000_s16666" name="Equation" r:id="rId9" imgW="5321300" imgH="596900" progId="Equation.DSMT4">
                  <p:embed/>
                </p:oleObj>
              </mc:Choice>
              <mc:Fallback>
                <p:oleObj name="Equation" r:id="rId9" imgW="5321300" imgH="596900" progId="Equation.DSMT4">
                  <p:embed/>
                  <p:pic>
                    <p:nvPicPr>
                      <p:cNvPr id="0" name=""/>
                      <p:cNvPicPr/>
                      <p:nvPr/>
                    </p:nvPicPr>
                    <p:blipFill>
                      <a:blip r:embed="rId10"/>
                      <a:stretch>
                        <a:fillRect/>
                      </a:stretch>
                    </p:blipFill>
                    <p:spPr>
                      <a:xfrm>
                        <a:off x="949325" y="5895975"/>
                        <a:ext cx="5321300" cy="596900"/>
                      </a:xfrm>
                      <a:prstGeom prst="rect">
                        <a:avLst/>
                      </a:prstGeom>
                    </p:spPr>
                  </p:pic>
                </p:oleObj>
              </mc:Fallback>
            </mc:AlternateContent>
          </a:graphicData>
        </a:graphic>
      </p:graphicFrame>
      <p:sp>
        <p:nvSpPr>
          <p:cNvPr id="3" name="Footer Placeholder 2"/>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28</a:t>
            </a:fld>
            <a:endParaRPr lang="en-US" dirty="0"/>
          </a:p>
        </p:txBody>
      </p:sp>
    </p:spTree>
    <p:extLst>
      <p:ext uri="{BB962C8B-B14F-4D97-AF65-F5344CB8AC3E}">
        <p14:creationId xmlns:p14="http://schemas.microsoft.com/office/powerpoint/2010/main" val="29423541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9144000" cy="685801"/>
          </a:xfrm>
        </p:spPr>
        <p:txBody>
          <a:bodyPr/>
          <a:lstStyle/>
          <a:p>
            <a:r>
              <a:rPr lang="en-US" sz="2800" dirty="0">
                <a:effectLst/>
                <a:latin typeface="Arial"/>
                <a:cs typeface="Arial"/>
              </a:rPr>
              <a:t>A General Description of the Forecast Problem </a:t>
            </a:r>
            <a:endParaRPr lang="en-US" sz="2800" dirty="0">
              <a:latin typeface="Arial"/>
              <a:cs typeface="Arial"/>
            </a:endParaRPr>
          </a:p>
        </p:txBody>
      </p:sp>
      <p:sp>
        <p:nvSpPr>
          <p:cNvPr id="8" name="TextBox 7"/>
          <p:cNvSpPr txBox="1"/>
          <p:nvPr/>
        </p:nvSpPr>
        <p:spPr>
          <a:xfrm>
            <a:off x="184178" y="895315"/>
            <a:ext cx="8959822" cy="4136517"/>
          </a:xfrm>
          <a:prstGeom prst="rect">
            <a:avLst/>
          </a:prstGeom>
          <a:noFill/>
        </p:spPr>
        <p:txBody>
          <a:bodyPr wrap="square" rtlCol="0">
            <a:spAutoFit/>
          </a:bodyPr>
          <a:lstStyle/>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Probability after new observation:</a:t>
            </a: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Prior (forecast)</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Likelihood						</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Posterior (analysis).</a:t>
            </a: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								Denominator just normalization.</a:t>
            </a:r>
            <a:endParaRPr lang="en-US" dirty="0">
              <a:solidFill>
                <a:prstClr val="black"/>
              </a:solidFill>
              <a:latin typeface="Calibri"/>
              <a:ea typeface="+mn-ea"/>
              <a:cs typeface="+mn-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555391041"/>
              </p:ext>
            </p:extLst>
          </p:nvPr>
        </p:nvGraphicFramePr>
        <p:xfrm>
          <a:off x="1447800" y="2590800"/>
          <a:ext cx="5575300" cy="1219200"/>
        </p:xfrm>
        <a:graphic>
          <a:graphicData uri="http://schemas.openxmlformats.org/presentationml/2006/ole">
            <mc:AlternateContent xmlns:mc="http://schemas.openxmlformats.org/markup-compatibility/2006">
              <mc:Choice xmlns:v="urn:schemas-microsoft-com:vml" Requires="v">
                <p:oleObj spid="_x0000_s17486" name="Equation" r:id="rId3" imgW="5575300" imgH="1219200" progId="Equation.DSMT4">
                  <p:embed/>
                </p:oleObj>
              </mc:Choice>
              <mc:Fallback>
                <p:oleObj name="Equation" r:id="rId3" imgW="5575300" imgH="1219200" progId="Equation.DSMT4">
                  <p:embed/>
                  <p:pic>
                    <p:nvPicPr>
                      <p:cNvPr id="0" name=""/>
                      <p:cNvPicPr/>
                      <p:nvPr/>
                    </p:nvPicPr>
                    <p:blipFill>
                      <a:blip r:embed="rId4"/>
                      <a:stretch>
                        <a:fillRect/>
                      </a:stretch>
                    </p:blipFill>
                    <p:spPr>
                      <a:xfrm>
                        <a:off x="1447800" y="2590800"/>
                        <a:ext cx="5575300" cy="1219200"/>
                      </a:xfrm>
                      <a:prstGeom prst="rect">
                        <a:avLst/>
                      </a:prstGeom>
                    </p:spPr>
                  </p:pic>
                </p:oleObj>
              </mc:Fallback>
            </mc:AlternateContent>
          </a:graphicData>
        </a:graphic>
      </p:graphicFrame>
      <p:cxnSp>
        <p:nvCxnSpPr>
          <p:cNvPr id="11" name="Straight Arrow Connector 10"/>
          <p:cNvCxnSpPr/>
          <p:nvPr/>
        </p:nvCxnSpPr>
        <p:spPr>
          <a:xfrm>
            <a:off x="5638800" y="1981200"/>
            <a:ext cx="228600" cy="685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3048000" y="2286000"/>
            <a:ext cx="83820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219200" y="3581400"/>
            <a:ext cx="457200" cy="6096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5181600" y="3810000"/>
            <a:ext cx="609600" cy="762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29</a:t>
            </a:fld>
            <a:endParaRPr lang="en-US" dirty="0"/>
          </a:p>
        </p:txBody>
      </p:sp>
    </p:spTree>
    <p:extLst>
      <p:ext uri="{BB962C8B-B14F-4D97-AF65-F5344CB8AC3E}">
        <p14:creationId xmlns:p14="http://schemas.microsoft.com/office/powerpoint/2010/main" val="39705129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e_ball.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762000"/>
            <a:ext cx="6858000" cy="5149215"/>
          </a:xfrm>
          <a:prstGeom prst="rect">
            <a:avLst/>
          </a:prstGeom>
        </p:spPr>
      </p:pic>
      <p:sp>
        <p:nvSpPr>
          <p:cNvPr id="7" name="TextBox 6"/>
          <p:cNvSpPr txBox="1"/>
          <p:nvPr/>
        </p:nvSpPr>
        <p:spPr>
          <a:xfrm>
            <a:off x="990600" y="762000"/>
            <a:ext cx="7162800" cy="461665"/>
          </a:xfrm>
          <a:prstGeom prst="rect">
            <a:avLst/>
          </a:prstGeom>
          <a:noFill/>
        </p:spPr>
        <p:txBody>
          <a:bodyPr wrap="square" rtlCol="0">
            <a:spAutoFit/>
          </a:bodyPr>
          <a:lstStyle/>
          <a:p>
            <a:pPr algn="ctr"/>
            <a:r>
              <a:rPr lang="en-US" dirty="0" smtClean="0"/>
              <a:t>Want to predict where the ball will land.</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5" name="Footer Placeholder 4"/>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3</a:t>
            </a:fld>
            <a:endParaRPr lang="en-US" dirty="0"/>
          </a:p>
        </p:txBody>
      </p:sp>
    </p:spTree>
    <p:extLst>
      <p:ext uri="{BB962C8B-B14F-4D97-AF65-F5344CB8AC3E}">
        <p14:creationId xmlns:p14="http://schemas.microsoft.com/office/powerpoint/2010/main" val="4130692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869068"/>
            <a:ext cx="4213842" cy="3756067"/>
          </a:xfrm>
          <a:prstGeom prst="rect">
            <a:avLst/>
          </a:prstGeom>
        </p:spPr>
      </p:pic>
      <p:sp>
        <p:nvSpPr>
          <p:cNvPr id="7" name="Title 6"/>
          <p:cNvSpPr>
            <a:spLocks noGrp="1"/>
          </p:cNvSpPr>
          <p:nvPr>
            <p:ph type="title"/>
          </p:nvPr>
        </p:nvSpPr>
        <p:spPr/>
        <p:txBody>
          <a:bodyPr/>
          <a:lstStyle/>
          <a:p>
            <a:r>
              <a:rPr lang="en-US" sz="2800" dirty="0" smtClean="0">
                <a:effectLst/>
                <a:latin typeface="Arial"/>
                <a:cs typeface="Arial"/>
              </a:rPr>
              <a:t>Methods for Solving the Forecast Problem: Particle Filter</a:t>
            </a:r>
            <a:endParaRPr lang="en-US" sz="2800" dirty="0">
              <a:latin typeface="Arial"/>
              <a:cs typeface="Arial"/>
            </a:endParaRPr>
          </a:p>
        </p:txBody>
      </p:sp>
      <p:sp>
        <p:nvSpPr>
          <p:cNvPr id="8" name="TextBox 7"/>
          <p:cNvSpPr txBox="1"/>
          <p:nvPr/>
        </p:nvSpPr>
        <p:spPr>
          <a:xfrm>
            <a:off x="184178" y="895315"/>
            <a:ext cx="8959822" cy="3200876"/>
          </a:xfrm>
          <a:prstGeom prst="rect">
            <a:avLst/>
          </a:prstGeom>
          <a:noFill/>
        </p:spPr>
        <p:txBody>
          <a:bodyPr wrap="square" rtlCol="0">
            <a:spAutoFit/>
          </a:bodyPr>
          <a:lstStyle/>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Independent evolving estimates,</a:t>
            </a: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Associate probability with each estimate given observations,</a:t>
            </a:r>
            <a:endParaRPr lang="en-US" dirty="0">
              <a:solidFill>
                <a:prstClr val="black"/>
              </a:solidFill>
              <a:latin typeface="Calibri"/>
              <a:ea typeface="+mn-ea"/>
              <a:cs typeface="+mn-cs"/>
            </a:endParaRP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Eliminate unlikely estimates,</a:t>
            </a: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Duplicate likely estimates,</a:t>
            </a:r>
          </a:p>
          <a:p>
            <a:pPr defTabSz="457200" eaLnBrk="1" fontAlgn="auto" hangingPunct="1">
              <a:lnSpc>
                <a:spcPct val="110000"/>
              </a:lnSpc>
              <a:spcBef>
                <a:spcPts val="0"/>
              </a:spcBef>
              <a:spcAft>
                <a:spcPts val="0"/>
              </a:spcAft>
            </a:pPr>
            <a:r>
              <a:rPr lang="en-US" dirty="0" smtClean="0">
                <a:solidFill>
                  <a:prstClr val="black"/>
                </a:solidFill>
                <a:latin typeface="Calibri"/>
                <a:ea typeface="+mn-ea"/>
                <a:cs typeface="+mn-cs"/>
              </a:rPr>
              <a:t>Can represent arbitrary probability distribution,</a:t>
            </a:r>
          </a:p>
          <a:p>
            <a:pPr defTabSz="457200" eaLnBrk="1" fontAlgn="auto" hangingPunct="1">
              <a:lnSpc>
                <a:spcPct val="110000"/>
              </a:lnSpc>
              <a:spcBef>
                <a:spcPts val="0"/>
              </a:spcBef>
              <a:spcAft>
                <a:spcPts val="0"/>
              </a:spcAft>
            </a:pPr>
            <a:r>
              <a:rPr lang="en-US" dirty="0" smtClean="0">
                <a:solidFill>
                  <a:srgbClr val="FF0000"/>
                </a:solidFill>
                <a:latin typeface="Calibri"/>
                <a:ea typeface="+mn-ea"/>
                <a:cs typeface="+mn-cs"/>
              </a:rPr>
              <a:t>Scales very poorly for large problems.</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30</a:t>
            </a:fld>
            <a:endParaRPr lang="en-US" dirty="0"/>
          </a:p>
        </p:txBody>
      </p:sp>
    </p:spTree>
    <p:extLst>
      <p:ext uri="{BB962C8B-B14F-4D97-AF65-F5344CB8AC3E}">
        <p14:creationId xmlns:p14="http://schemas.microsoft.com/office/powerpoint/2010/main" val="104262624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2800" dirty="0" smtClean="0">
                <a:effectLst/>
                <a:latin typeface="Arial"/>
                <a:cs typeface="Arial"/>
              </a:rPr>
              <a:t>Methods for Solving the Forecast Problem: Variational</a:t>
            </a:r>
            <a:endParaRPr lang="en-US" sz="2800" dirty="0">
              <a:latin typeface="Arial"/>
              <a:cs typeface="Arial"/>
            </a:endParaRPr>
          </a:p>
        </p:txBody>
      </p:sp>
      <p:sp>
        <p:nvSpPr>
          <p:cNvPr id="8" name="TextBox 7"/>
          <p:cNvSpPr txBox="1"/>
          <p:nvPr/>
        </p:nvSpPr>
        <p:spPr>
          <a:xfrm>
            <a:off x="184178" y="895315"/>
            <a:ext cx="8959822" cy="5749265"/>
          </a:xfrm>
          <a:prstGeom prst="rect">
            <a:avLst/>
          </a:prstGeom>
          <a:noFill/>
        </p:spPr>
        <p:txBody>
          <a:bodyPr wrap="square" rtlCol="0">
            <a:spAutoFit/>
          </a:bodyPr>
          <a:lstStyle/>
          <a:p>
            <a:pPr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Four-Dimensional Variational Method:</a:t>
            </a:r>
          </a:p>
          <a:p>
            <a:pPr marL="822960"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Minimize a cost function motivated by Eq. 10,</a:t>
            </a:r>
          </a:p>
          <a:p>
            <a:pPr marL="822960"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Find optimal fit of evolving model to observations,</a:t>
            </a:r>
          </a:p>
          <a:p>
            <a:pPr marL="822960"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Use variational calculus (</a:t>
            </a:r>
            <a:r>
              <a:rPr lang="en-US" dirty="0" err="1" smtClean="0">
                <a:solidFill>
                  <a:prstClr val="black"/>
                </a:solidFill>
                <a:latin typeface="Calibri"/>
                <a:ea typeface="+mn-ea"/>
                <a:cs typeface="+mn-cs"/>
              </a:rPr>
              <a:t>adjoint</a:t>
            </a:r>
            <a:r>
              <a:rPr lang="en-US" dirty="0" smtClean="0">
                <a:solidFill>
                  <a:prstClr val="black"/>
                </a:solidFill>
                <a:latin typeface="Calibri"/>
                <a:ea typeface="+mn-ea"/>
                <a:cs typeface="+mn-cs"/>
              </a:rPr>
              <a:t>) to compute gradient,</a:t>
            </a:r>
          </a:p>
          <a:p>
            <a:pPr marL="822960"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State-of-the-art for weather prediction until recently.</a:t>
            </a:r>
          </a:p>
          <a:p>
            <a:pPr marL="822960" defTabSz="457200" eaLnBrk="1" fontAlgn="auto" hangingPunct="1">
              <a:lnSpc>
                <a:spcPct val="150000"/>
              </a:lnSpc>
              <a:spcBef>
                <a:spcPts val="0"/>
              </a:spcBef>
              <a:spcAft>
                <a:spcPts val="0"/>
              </a:spcAft>
            </a:pPr>
            <a:endParaRPr lang="en-US" dirty="0">
              <a:solidFill>
                <a:prstClr val="black"/>
              </a:solidFill>
              <a:latin typeface="Calibri"/>
              <a:ea typeface="+mn-ea"/>
              <a:cs typeface="+mn-cs"/>
            </a:endParaRPr>
          </a:p>
          <a:p>
            <a:pPr marL="822960" defTabSz="457200" eaLnBrk="1" fontAlgn="auto" hangingPunct="1">
              <a:lnSpc>
                <a:spcPct val="150000"/>
              </a:lnSpc>
              <a:spcBef>
                <a:spcPts val="0"/>
              </a:spcBef>
              <a:spcAft>
                <a:spcPts val="0"/>
              </a:spcAft>
            </a:pPr>
            <a:r>
              <a:rPr lang="en-US" dirty="0" smtClean="0">
                <a:solidFill>
                  <a:prstClr val="black"/>
                </a:solidFill>
                <a:latin typeface="Calibri"/>
                <a:ea typeface="+mn-ea"/>
                <a:cs typeface="+mn-cs"/>
              </a:rPr>
              <a:t>Creating model </a:t>
            </a:r>
            <a:r>
              <a:rPr lang="en-US" dirty="0" err="1" smtClean="0">
                <a:solidFill>
                  <a:prstClr val="black"/>
                </a:solidFill>
                <a:latin typeface="Calibri"/>
                <a:ea typeface="+mn-ea"/>
                <a:cs typeface="+mn-cs"/>
              </a:rPr>
              <a:t>adjoints</a:t>
            </a:r>
            <a:r>
              <a:rPr lang="en-US" dirty="0" smtClean="0">
                <a:solidFill>
                  <a:prstClr val="black"/>
                </a:solidFill>
                <a:latin typeface="Calibri"/>
                <a:ea typeface="+mn-ea"/>
                <a:cs typeface="+mn-cs"/>
              </a:rPr>
              <a:t> requires huge effort.</a:t>
            </a:r>
          </a:p>
          <a:p>
            <a:pPr marL="822960" defTabSz="457200" eaLnBrk="1" fontAlgn="auto" hangingPunct="1">
              <a:lnSpc>
                <a:spcPct val="150000"/>
              </a:lnSpc>
              <a:spcBef>
                <a:spcPts val="0"/>
              </a:spcBef>
              <a:spcAft>
                <a:spcPts val="0"/>
              </a:spcAft>
            </a:pPr>
            <a:r>
              <a:rPr lang="en-US" dirty="0" smtClean="0">
                <a:solidFill>
                  <a:srgbClr val="FF0000"/>
                </a:solidFill>
                <a:latin typeface="Calibri"/>
                <a:ea typeface="+mn-ea"/>
                <a:cs typeface="+mn-cs"/>
              </a:rPr>
              <a:t>Inconsistent with requirement for easy entry.</a:t>
            </a:r>
          </a:p>
          <a:p>
            <a:pPr marL="822960" defTabSz="457200" eaLnBrk="1" fontAlgn="auto" hangingPunct="1">
              <a:lnSpc>
                <a:spcPct val="150000"/>
              </a:lnSpc>
              <a:spcBef>
                <a:spcPts val="0"/>
              </a:spcBef>
              <a:spcAft>
                <a:spcPts val="0"/>
              </a:spcAft>
            </a:pPr>
            <a:r>
              <a:rPr lang="en-US" dirty="0" smtClean="0">
                <a:solidFill>
                  <a:srgbClr val="FF0000"/>
                </a:solidFill>
                <a:latin typeface="Calibri"/>
                <a:ea typeface="+mn-ea"/>
                <a:cs typeface="+mn-cs"/>
              </a:rPr>
              <a:t>Only provides estimate of mean state.</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p:txBody>
      </p:sp>
      <p:sp>
        <p:nvSpPr>
          <p:cNvPr id="3" name="Footer Placeholder 2"/>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31</a:t>
            </a:fld>
            <a:endParaRPr lang="en-US" dirty="0"/>
          </a:p>
        </p:txBody>
      </p:sp>
    </p:spTree>
    <p:extLst>
      <p:ext uri="{BB962C8B-B14F-4D97-AF65-F5344CB8AC3E}">
        <p14:creationId xmlns:p14="http://schemas.microsoft.com/office/powerpoint/2010/main" val="36138545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178" y="665447"/>
            <a:ext cx="8032968" cy="6246837"/>
          </a:xfrm>
          <a:prstGeom prst="rect">
            <a:avLst/>
          </a:prstGeom>
          <a:noFill/>
        </p:spPr>
        <p:txBody>
          <a:bodyPr wrap="non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Assumes:</a:t>
            </a:r>
          </a:p>
          <a:p>
            <a:pPr defTabSz="457200" eaLnBrk="1" fontAlgn="auto" hangingPunct="1">
              <a:lnSpc>
                <a:spcPct val="90000"/>
              </a:lnSpc>
              <a:spcBef>
                <a:spcPts val="0"/>
              </a:spcBef>
              <a:spcAft>
                <a:spcPts val="0"/>
              </a:spcAft>
            </a:pPr>
            <a:r>
              <a:rPr lang="en-US" dirty="0">
                <a:solidFill>
                  <a:srgbClr val="FF0000"/>
                </a:solidFill>
                <a:latin typeface="Calibri"/>
                <a:ea typeface="+mn-ea"/>
                <a:cs typeface="+mn-cs"/>
              </a:rPr>
              <a:t>	</a:t>
            </a:r>
            <a:r>
              <a:rPr lang="en-US" dirty="0" smtClean="0">
                <a:solidFill>
                  <a:srgbClr val="FF0000"/>
                </a:solidFill>
                <a:latin typeface="Calibri"/>
                <a:ea typeface="+mn-ea"/>
                <a:cs typeface="+mn-cs"/>
              </a:rPr>
              <a:t>	    linear model 			Gaussian noise</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srgbClr val="FF0000"/>
                </a:solidFill>
                <a:latin typeface="Calibri"/>
                <a:ea typeface="+mn-ea"/>
                <a:cs typeface="+mn-cs"/>
              </a:rPr>
              <a:t>	Gaussian state </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dirty="0" smtClean="0">
                <a:solidFill>
                  <a:srgbClr val="FF0000"/>
                </a:solidFill>
                <a:latin typeface="Calibri"/>
                <a:ea typeface="+mn-ea"/>
                <a:cs typeface="+mn-cs"/>
              </a:rPr>
              <a:t>     linear forward operator,</a:t>
            </a: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a:solidFill>
                  <a:srgbClr val="FF0000"/>
                </a:solidFill>
                <a:latin typeface="Calibri"/>
                <a:ea typeface="+mn-ea"/>
                <a:cs typeface="+mn-cs"/>
              </a:rPr>
              <a:t>	</a:t>
            </a:r>
            <a:r>
              <a:rPr lang="en-US" dirty="0" smtClean="0">
                <a:solidFill>
                  <a:srgbClr val="FF0000"/>
                </a:solidFill>
                <a:latin typeface="Calibri"/>
                <a:ea typeface="+mn-ea"/>
                <a:cs typeface="+mn-cs"/>
              </a:rPr>
              <a:t>					Gaussian observation error</a:t>
            </a: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sz="2000" dirty="0" smtClean="0">
                <a:solidFill>
                  <a:prstClr val="black"/>
                </a:solidFill>
                <a:latin typeface="Calibri"/>
                <a:ea typeface="+mn-ea"/>
                <a:cs typeface="+mn-cs"/>
              </a:rPr>
              <a:t>																	</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a:solidFill>
                <a:prstClr val="black"/>
              </a:solidFill>
              <a:latin typeface="Calibri"/>
              <a:ea typeface="+mn-ea"/>
              <a:cs typeface="+mn-cs"/>
            </a:endParaRPr>
          </a:p>
        </p:txBody>
      </p:sp>
      <p:sp>
        <p:nvSpPr>
          <p:cNvPr id="14" name="Title 13"/>
          <p:cNvSpPr>
            <a:spLocks noGrp="1"/>
          </p:cNvSpPr>
          <p:nvPr>
            <p:ph type="title"/>
          </p:nvPr>
        </p:nvSpPr>
        <p:spPr/>
        <p:txBody>
          <a:bodyPr/>
          <a:lstStyle/>
          <a:p>
            <a:r>
              <a:rPr lang="en-US" sz="2800" dirty="0">
                <a:effectLst/>
                <a:latin typeface="Arial"/>
                <a:cs typeface="Arial"/>
              </a:rPr>
              <a:t>Methods for Solving the Forecast </a:t>
            </a:r>
            <a:r>
              <a:rPr lang="en-US" sz="2800" dirty="0" smtClean="0">
                <a:effectLst/>
                <a:latin typeface="Arial"/>
                <a:cs typeface="Arial"/>
              </a:rPr>
              <a:t>Problem: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grpSp>
        <p:nvGrpSpPr>
          <p:cNvPr id="17" name="Group 16"/>
          <p:cNvGrpSpPr/>
          <p:nvPr/>
        </p:nvGrpSpPr>
        <p:grpSpPr>
          <a:xfrm>
            <a:off x="1752600" y="2133600"/>
            <a:ext cx="5044874" cy="495300"/>
            <a:chOff x="756316" y="1211716"/>
            <a:chExt cx="5044874" cy="495300"/>
          </a:xfrm>
        </p:grpSpPr>
        <p:graphicFrame>
          <p:nvGraphicFramePr>
            <p:cNvPr id="4" name="Object 3"/>
            <p:cNvGraphicFramePr>
              <a:graphicFrameLocks noChangeAspect="1"/>
            </p:cNvGraphicFramePr>
            <p:nvPr>
              <p:extLst>
                <p:ext uri="{D42A27DB-BD31-4B8C-83A1-F6EECF244321}">
                  <p14:modId xmlns:p14="http://schemas.microsoft.com/office/powerpoint/2010/main" val="4132831996"/>
                </p:ext>
              </p:extLst>
            </p:nvPr>
          </p:nvGraphicFramePr>
          <p:xfrm>
            <a:off x="756316" y="1211716"/>
            <a:ext cx="3848100" cy="495300"/>
          </p:xfrm>
          <a:graphic>
            <a:graphicData uri="http://schemas.openxmlformats.org/presentationml/2006/ole">
              <mc:AlternateContent xmlns:mc="http://schemas.openxmlformats.org/markup-compatibility/2006">
                <mc:Choice xmlns:v="urn:schemas-microsoft-com:vml" Requires="v">
                  <p:oleObj spid="_x0000_s23899" name="Equation" r:id="rId4" imgW="3848100" imgH="495300" progId="Equation.DSMT4">
                    <p:embed/>
                  </p:oleObj>
                </mc:Choice>
                <mc:Fallback>
                  <p:oleObj name="Equation" r:id="rId4" imgW="3848100" imgH="495300" progId="Equation.DSMT4">
                    <p:embed/>
                    <p:pic>
                      <p:nvPicPr>
                        <p:cNvPr id="0" name=""/>
                        <p:cNvPicPr/>
                        <p:nvPr/>
                      </p:nvPicPr>
                      <p:blipFill>
                        <a:blip r:embed="rId5"/>
                        <a:stretch>
                          <a:fillRect/>
                        </a:stretch>
                      </p:blipFill>
                      <p:spPr>
                        <a:xfrm>
                          <a:off x="756316" y="1211716"/>
                          <a:ext cx="3848100" cy="4953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32720923"/>
                </p:ext>
              </p:extLst>
            </p:nvPr>
          </p:nvGraphicFramePr>
          <p:xfrm>
            <a:off x="5115390" y="1313316"/>
            <a:ext cx="685800" cy="292100"/>
          </p:xfrm>
          <a:graphic>
            <a:graphicData uri="http://schemas.openxmlformats.org/presentationml/2006/ole">
              <mc:AlternateContent xmlns:mc="http://schemas.openxmlformats.org/markup-compatibility/2006">
                <mc:Choice xmlns:v="urn:schemas-microsoft-com:vml" Requires="v">
                  <p:oleObj spid="_x0000_s23900" name="Equation" r:id="rId6" imgW="685800" imgH="292100" progId="Equation.DSMT4">
                    <p:embed/>
                  </p:oleObj>
                </mc:Choice>
                <mc:Fallback>
                  <p:oleObj name="Equation" r:id="rId6" imgW="685800" imgH="292100" progId="Equation.DSMT4">
                    <p:embed/>
                    <p:pic>
                      <p:nvPicPr>
                        <p:cNvPr id="0" name=""/>
                        <p:cNvPicPr/>
                        <p:nvPr/>
                      </p:nvPicPr>
                      <p:blipFill>
                        <a:blip r:embed="rId7"/>
                        <a:stretch>
                          <a:fillRect/>
                        </a:stretch>
                      </p:blipFill>
                      <p:spPr>
                        <a:xfrm>
                          <a:off x="5115390" y="1313316"/>
                          <a:ext cx="685800" cy="292100"/>
                        </a:xfrm>
                        <a:prstGeom prst="rect">
                          <a:avLst/>
                        </a:prstGeom>
                      </p:spPr>
                    </p:pic>
                  </p:oleObj>
                </mc:Fallback>
              </mc:AlternateContent>
            </a:graphicData>
          </a:graphic>
        </p:graphicFrame>
      </p:grpSp>
      <p:grpSp>
        <p:nvGrpSpPr>
          <p:cNvPr id="16" name="Group 15"/>
          <p:cNvGrpSpPr/>
          <p:nvPr/>
        </p:nvGrpSpPr>
        <p:grpSpPr>
          <a:xfrm>
            <a:off x="838200" y="4648200"/>
            <a:ext cx="6667500" cy="527050"/>
            <a:chOff x="756316" y="2357923"/>
            <a:chExt cx="6667500" cy="527050"/>
          </a:xfrm>
        </p:grpSpPr>
        <p:graphicFrame>
          <p:nvGraphicFramePr>
            <p:cNvPr id="6" name="Object 5"/>
            <p:cNvGraphicFramePr>
              <a:graphicFrameLocks noChangeAspect="1"/>
            </p:cNvGraphicFramePr>
            <p:nvPr>
              <p:extLst>
                <p:ext uri="{D42A27DB-BD31-4B8C-83A1-F6EECF244321}">
                  <p14:modId xmlns:p14="http://schemas.microsoft.com/office/powerpoint/2010/main" val="2919744256"/>
                </p:ext>
              </p:extLst>
            </p:nvPr>
          </p:nvGraphicFramePr>
          <p:xfrm>
            <a:off x="756316" y="2389673"/>
            <a:ext cx="2540000" cy="495300"/>
          </p:xfrm>
          <a:graphic>
            <a:graphicData uri="http://schemas.openxmlformats.org/presentationml/2006/ole">
              <mc:AlternateContent xmlns:mc="http://schemas.openxmlformats.org/markup-compatibility/2006">
                <mc:Choice xmlns:v="urn:schemas-microsoft-com:vml" Requires="v">
                  <p:oleObj spid="_x0000_s23901" name="Equation" r:id="rId8" imgW="2540000" imgH="495300" progId="Equation.DSMT4">
                    <p:embed/>
                  </p:oleObj>
                </mc:Choice>
                <mc:Fallback>
                  <p:oleObj name="Equation" r:id="rId8" imgW="2540000" imgH="495300" progId="Equation.DSMT4">
                    <p:embed/>
                    <p:pic>
                      <p:nvPicPr>
                        <p:cNvPr id="0" name=""/>
                        <p:cNvPicPr/>
                        <p:nvPr/>
                      </p:nvPicPr>
                      <p:blipFill>
                        <a:blip r:embed="rId9"/>
                        <a:stretch>
                          <a:fillRect/>
                        </a:stretch>
                      </p:blipFill>
                      <p:spPr>
                        <a:xfrm>
                          <a:off x="756316" y="2389673"/>
                          <a:ext cx="2540000" cy="4953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90762402"/>
                </p:ext>
              </p:extLst>
            </p:nvPr>
          </p:nvGraphicFramePr>
          <p:xfrm>
            <a:off x="3804316" y="2434123"/>
            <a:ext cx="1460500" cy="355600"/>
          </p:xfrm>
          <a:graphic>
            <a:graphicData uri="http://schemas.openxmlformats.org/presentationml/2006/ole">
              <mc:AlternateContent xmlns:mc="http://schemas.openxmlformats.org/markup-compatibility/2006">
                <mc:Choice xmlns:v="urn:schemas-microsoft-com:vml" Requires="v">
                  <p:oleObj spid="_x0000_s23902" name="Equation" r:id="rId10" imgW="1460500" imgH="355600" progId="Equation.DSMT4">
                    <p:embed/>
                  </p:oleObj>
                </mc:Choice>
                <mc:Fallback>
                  <p:oleObj name="Equation" r:id="rId10" imgW="1460500" imgH="355600" progId="Equation.DSMT4">
                    <p:embed/>
                    <p:pic>
                      <p:nvPicPr>
                        <p:cNvPr id="0" name=""/>
                        <p:cNvPicPr/>
                        <p:nvPr/>
                      </p:nvPicPr>
                      <p:blipFill>
                        <a:blip r:embed="rId11"/>
                        <a:stretch>
                          <a:fillRect/>
                        </a:stretch>
                      </p:blipFill>
                      <p:spPr>
                        <a:xfrm>
                          <a:off x="3804316" y="2434123"/>
                          <a:ext cx="1460500" cy="3556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658448648"/>
                </p:ext>
              </p:extLst>
            </p:nvPr>
          </p:nvGraphicFramePr>
          <p:xfrm>
            <a:off x="5785516" y="2357923"/>
            <a:ext cx="1638300" cy="406400"/>
          </p:xfrm>
          <a:graphic>
            <a:graphicData uri="http://schemas.openxmlformats.org/presentationml/2006/ole">
              <mc:AlternateContent xmlns:mc="http://schemas.openxmlformats.org/markup-compatibility/2006">
                <mc:Choice xmlns:v="urn:schemas-microsoft-com:vml" Requires="v">
                  <p:oleObj spid="_x0000_s23903" name="Equation" r:id="rId12" imgW="1638300" imgH="406400" progId="Equation.DSMT4">
                    <p:embed/>
                  </p:oleObj>
                </mc:Choice>
                <mc:Fallback>
                  <p:oleObj name="Equation" r:id="rId12" imgW="1638300" imgH="406400" progId="Equation.DSMT4">
                    <p:embed/>
                    <p:pic>
                      <p:nvPicPr>
                        <p:cNvPr id="0" name=""/>
                        <p:cNvPicPr/>
                        <p:nvPr/>
                      </p:nvPicPr>
                      <p:blipFill>
                        <a:blip r:embed="rId13"/>
                        <a:stretch>
                          <a:fillRect/>
                        </a:stretch>
                      </p:blipFill>
                      <p:spPr>
                        <a:xfrm>
                          <a:off x="5785516" y="2357923"/>
                          <a:ext cx="1638300" cy="406400"/>
                        </a:xfrm>
                        <a:prstGeom prst="rect">
                          <a:avLst/>
                        </a:prstGeom>
                      </p:spPr>
                    </p:pic>
                  </p:oleObj>
                </mc:Fallback>
              </mc:AlternateContent>
            </a:graphicData>
          </a:graphic>
        </p:graphicFrame>
      </p:grpSp>
      <p:cxnSp>
        <p:nvCxnSpPr>
          <p:cNvPr id="10" name="Straight Arrow Connector 9"/>
          <p:cNvCxnSpPr/>
          <p:nvPr/>
        </p:nvCxnSpPr>
        <p:spPr>
          <a:xfrm>
            <a:off x="2133600" y="1676400"/>
            <a:ext cx="533400" cy="533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14800" y="1752600"/>
            <a:ext cx="533400" cy="381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447800" y="4038600"/>
            <a:ext cx="228600" cy="533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2057400" y="2590800"/>
            <a:ext cx="76200" cy="4572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3276600" y="5105400"/>
            <a:ext cx="304800" cy="5334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University at Albany, 22 Oct. 2015</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32</a:t>
            </a:fld>
            <a:endParaRPr lang="en-US" dirty="0"/>
          </a:p>
        </p:txBody>
      </p:sp>
    </p:spTree>
    <p:extLst>
      <p:ext uri="{BB962C8B-B14F-4D97-AF65-F5344CB8AC3E}">
        <p14:creationId xmlns:p14="http://schemas.microsoft.com/office/powerpoint/2010/main" val="29490835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p:cNvGraphicFramePr>
            <a:graphicFrameLocks noChangeAspect="1"/>
          </p:cNvGraphicFramePr>
          <p:nvPr>
            <p:extLst>
              <p:ext uri="{D42A27DB-BD31-4B8C-83A1-F6EECF244321}">
                <p14:modId xmlns:p14="http://schemas.microsoft.com/office/powerpoint/2010/main" val="99259973"/>
              </p:ext>
            </p:extLst>
          </p:nvPr>
        </p:nvGraphicFramePr>
        <p:xfrm>
          <a:off x="2438400" y="1981200"/>
          <a:ext cx="3810000" cy="355600"/>
        </p:xfrm>
        <a:graphic>
          <a:graphicData uri="http://schemas.openxmlformats.org/presentationml/2006/ole">
            <mc:AlternateContent xmlns:mc="http://schemas.openxmlformats.org/markup-compatibility/2006">
              <mc:Choice xmlns:v="urn:schemas-microsoft-com:vml" Requires="v">
                <p:oleObj spid="_x0000_s30103" name="Equation" r:id="rId3" imgW="3810000" imgH="355600" progId="Equation.DSMT4">
                  <p:embed/>
                </p:oleObj>
              </mc:Choice>
              <mc:Fallback>
                <p:oleObj name="Equation" r:id="rId3" imgW="3810000" imgH="355600" progId="Equation.DSMT4">
                  <p:embed/>
                  <p:pic>
                    <p:nvPicPr>
                      <p:cNvPr id="0" name=""/>
                      <p:cNvPicPr/>
                      <p:nvPr/>
                    </p:nvPicPr>
                    <p:blipFill>
                      <a:blip r:embed="rId4"/>
                      <a:stretch>
                        <a:fillRect/>
                      </a:stretch>
                    </p:blipFill>
                    <p:spPr>
                      <a:xfrm>
                        <a:off x="2438400" y="1981200"/>
                        <a:ext cx="3810000" cy="355600"/>
                      </a:xfrm>
                      <a:prstGeom prst="rect">
                        <a:avLst/>
                      </a:prstGeom>
                    </p:spPr>
                  </p:pic>
                </p:oleObj>
              </mc:Fallback>
            </mc:AlternateContent>
          </a:graphicData>
        </a:graphic>
      </p:graphicFrame>
      <p:sp>
        <p:nvSpPr>
          <p:cNvPr id="5" name="Rectangle 4"/>
          <p:cNvSpPr/>
          <p:nvPr/>
        </p:nvSpPr>
        <p:spPr>
          <a:xfrm>
            <a:off x="228600" y="990600"/>
            <a:ext cx="8336680" cy="1015663"/>
          </a:xfrm>
          <a:prstGeom prst="rect">
            <a:avLst/>
          </a:prstGeom>
        </p:spPr>
        <p:txBody>
          <a:bodyPr wrap="square">
            <a:spAutoFit/>
          </a:bodyPr>
          <a:lstStyle/>
          <a:p>
            <a:pPr defTabSz="457200" eaLnBrk="1" fontAlgn="auto" hangingPunct="1">
              <a:spcBef>
                <a:spcPts val="0"/>
              </a:spcBef>
              <a:spcAft>
                <a:spcPts val="0"/>
              </a:spcAft>
            </a:pPr>
            <a:r>
              <a:rPr lang="en-US" sz="3600" baseline="30000" dirty="0">
                <a:solidFill>
                  <a:prstClr val="black"/>
                </a:solidFill>
                <a:latin typeface="Calibri"/>
                <a:ea typeface="+mn-ea"/>
                <a:cs typeface="Lucida Bright"/>
              </a:rPr>
              <a:t>Product of d-dimensional </a:t>
            </a:r>
            <a:r>
              <a:rPr lang="en-US" sz="3600" baseline="30000" dirty="0" err="1" smtClean="0">
                <a:solidFill>
                  <a:prstClr val="black"/>
                </a:solidFill>
                <a:latin typeface="Calibri"/>
                <a:ea typeface="+mn-ea"/>
                <a:cs typeface="Lucida Bright"/>
              </a:rPr>
              <a:t>normals</a:t>
            </a:r>
            <a:r>
              <a:rPr lang="en-US" sz="3600" baseline="30000" dirty="0" smtClean="0">
                <a:solidFill>
                  <a:prstClr val="black"/>
                </a:solidFill>
                <a:latin typeface="Calibri"/>
                <a:ea typeface="+mn-ea"/>
                <a:cs typeface="Lucida Bright"/>
              </a:rPr>
              <a:t> with means</a:t>
            </a:r>
            <a:r>
              <a:rPr lang="en-US" sz="36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and </a:t>
            </a:r>
            <a:r>
              <a:rPr lang="en-US" sz="36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and</a:t>
            </a:r>
            <a:endParaRPr lang="en-US" sz="3600" baseline="30000" dirty="0">
              <a:solidFill>
                <a:prstClr val="black"/>
              </a:solidFill>
              <a:latin typeface="Calibri"/>
              <a:ea typeface="+mn-ea"/>
              <a:cs typeface="Lucida Bright"/>
            </a:endParaRPr>
          </a:p>
          <a:p>
            <a:pPr defTabSz="457200" eaLnBrk="1" fontAlgn="auto" hangingPunct="1">
              <a:spcBef>
                <a:spcPts val="0"/>
              </a:spcBef>
              <a:spcAft>
                <a:spcPts val="0"/>
              </a:spcAft>
            </a:pPr>
            <a:r>
              <a:rPr lang="en-US" sz="3600" baseline="30000" dirty="0">
                <a:solidFill>
                  <a:prstClr val="black"/>
                </a:solidFill>
                <a:latin typeface="Calibri"/>
                <a:ea typeface="+mn-ea"/>
                <a:cs typeface="Lucida Bright"/>
              </a:rPr>
              <a:t>covariance matrices </a:t>
            </a:r>
            <a:r>
              <a:rPr lang="en-US" sz="3600" baseline="30000" dirty="0" smtClean="0">
                <a:solidFill>
                  <a:prstClr val="black"/>
                </a:solidFill>
                <a:latin typeface="Calibri"/>
                <a:ea typeface="+mn-ea"/>
                <a:cs typeface="Lucida Bright"/>
              </a:rPr>
              <a:t>     and</a:t>
            </a:r>
            <a:r>
              <a:rPr lang="en-US" sz="3600" i="1" baseline="-250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is </a:t>
            </a:r>
            <a:r>
              <a:rPr lang="en-US" sz="3600" baseline="30000" dirty="0">
                <a:solidFill>
                  <a:prstClr val="black"/>
                </a:solidFill>
                <a:latin typeface="Calibri"/>
                <a:ea typeface="+mn-ea"/>
                <a:cs typeface="Lucida Bright"/>
              </a:rPr>
              <a:t>normal.</a:t>
            </a:r>
            <a:endParaRPr lang="en-US" sz="3600" dirty="0">
              <a:solidFill>
                <a:prstClr val="black"/>
              </a:solidFill>
              <a:latin typeface="Calibri"/>
              <a:ea typeface="+mn-ea"/>
              <a:cs typeface="Lucida Bright"/>
            </a:endParaRPr>
          </a:p>
        </p:txBody>
      </p:sp>
      <p:graphicFrame>
        <p:nvGraphicFramePr>
          <p:cNvPr id="18" name="Object 17"/>
          <p:cNvGraphicFramePr>
            <a:graphicFrameLocks noChangeAspect="1"/>
          </p:cNvGraphicFramePr>
          <p:nvPr>
            <p:extLst>
              <p:ext uri="{D42A27DB-BD31-4B8C-83A1-F6EECF244321}">
                <p14:modId xmlns:p14="http://schemas.microsoft.com/office/powerpoint/2010/main" val="1616234659"/>
              </p:ext>
            </p:extLst>
          </p:nvPr>
        </p:nvGraphicFramePr>
        <p:xfrm>
          <a:off x="6129002" y="1115361"/>
          <a:ext cx="292100" cy="355600"/>
        </p:xfrm>
        <a:graphic>
          <a:graphicData uri="http://schemas.openxmlformats.org/presentationml/2006/ole">
            <mc:AlternateContent xmlns:mc="http://schemas.openxmlformats.org/markup-compatibility/2006">
              <mc:Choice xmlns:v="urn:schemas-microsoft-com:vml" Requires="v">
                <p:oleObj spid="_x0000_s30104" name="Equation" r:id="rId5" imgW="292100" imgH="355600" progId="Equation.DSMT4">
                  <p:embed/>
                </p:oleObj>
              </mc:Choice>
              <mc:Fallback>
                <p:oleObj name="Equation" r:id="rId5" imgW="292100" imgH="355600" progId="Equation.DSMT4">
                  <p:embed/>
                  <p:pic>
                    <p:nvPicPr>
                      <p:cNvPr id="0" name=""/>
                      <p:cNvPicPr/>
                      <p:nvPr/>
                    </p:nvPicPr>
                    <p:blipFill>
                      <a:blip r:embed="rId6"/>
                      <a:stretch>
                        <a:fillRect/>
                      </a:stretch>
                    </p:blipFill>
                    <p:spPr>
                      <a:xfrm>
                        <a:off x="6129002" y="1115361"/>
                        <a:ext cx="292100" cy="3556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204902111"/>
              </p:ext>
            </p:extLst>
          </p:nvPr>
        </p:nvGraphicFramePr>
        <p:xfrm>
          <a:off x="7130917" y="1115361"/>
          <a:ext cx="317500" cy="355600"/>
        </p:xfrm>
        <a:graphic>
          <a:graphicData uri="http://schemas.openxmlformats.org/presentationml/2006/ole">
            <mc:AlternateContent xmlns:mc="http://schemas.openxmlformats.org/markup-compatibility/2006">
              <mc:Choice xmlns:v="urn:schemas-microsoft-com:vml" Requires="v">
                <p:oleObj spid="_x0000_s30105" name="Equation" r:id="rId7" imgW="317500" imgH="355600" progId="Equation.DSMT4">
                  <p:embed/>
                </p:oleObj>
              </mc:Choice>
              <mc:Fallback>
                <p:oleObj name="Equation" r:id="rId7" imgW="317500" imgH="355600" progId="Equation.DSMT4">
                  <p:embed/>
                  <p:pic>
                    <p:nvPicPr>
                      <p:cNvPr id="0" name=""/>
                      <p:cNvPicPr/>
                      <p:nvPr/>
                    </p:nvPicPr>
                    <p:blipFill>
                      <a:blip r:embed="rId8"/>
                      <a:stretch>
                        <a:fillRect/>
                      </a:stretch>
                    </p:blipFill>
                    <p:spPr>
                      <a:xfrm>
                        <a:off x="7130917" y="1115361"/>
                        <a:ext cx="317500" cy="3556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164253933"/>
              </p:ext>
            </p:extLst>
          </p:nvPr>
        </p:nvGraphicFramePr>
        <p:xfrm>
          <a:off x="2861184" y="1478378"/>
          <a:ext cx="330200" cy="355600"/>
        </p:xfrm>
        <a:graphic>
          <a:graphicData uri="http://schemas.openxmlformats.org/presentationml/2006/ole">
            <mc:AlternateContent xmlns:mc="http://schemas.openxmlformats.org/markup-compatibility/2006">
              <mc:Choice xmlns:v="urn:schemas-microsoft-com:vml" Requires="v">
                <p:oleObj spid="_x0000_s30106" name="Equation" r:id="rId9" imgW="330200" imgH="355600" progId="Equation.DSMT4">
                  <p:embed/>
                </p:oleObj>
              </mc:Choice>
              <mc:Fallback>
                <p:oleObj name="Equation" r:id="rId9" imgW="330200" imgH="355600" progId="Equation.DSMT4">
                  <p:embed/>
                  <p:pic>
                    <p:nvPicPr>
                      <p:cNvPr id="0" name=""/>
                      <p:cNvPicPr/>
                      <p:nvPr/>
                    </p:nvPicPr>
                    <p:blipFill>
                      <a:blip r:embed="rId10"/>
                      <a:stretch>
                        <a:fillRect/>
                      </a:stretch>
                    </p:blipFill>
                    <p:spPr>
                      <a:xfrm>
                        <a:off x="2861184" y="1478378"/>
                        <a:ext cx="330200" cy="3556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523519805"/>
              </p:ext>
            </p:extLst>
          </p:nvPr>
        </p:nvGraphicFramePr>
        <p:xfrm>
          <a:off x="3728734" y="1478378"/>
          <a:ext cx="368300" cy="355600"/>
        </p:xfrm>
        <a:graphic>
          <a:graphicData uri="http://schemas.openxmlformats.org/presentationml/2006/ole">
            <mc:AlternateContent xmlns:mc="http://schemas.openxmlformats.org/markup-compatibility/2006">
              <mc:Choice xmlns:v="urn:schemas-microsoft-com:vml" Requires="v">
                <p:oleObj spid="_x0000_s30107" name="Equation" r:id="rId11" imgW="368300" imgH="355600" progId="Equation.DSMT4">
                  <p:embed/>
                </p:oleObj>
              </mc:Choice>
              <mc:Fallback>
                <p:oleObj name="Equation" r:id="rId11" imgW="368300" imgH="355600" progId="Equation.DSMT4">
                  <p:embed/>
                  <p:pic>
                    <p:nvPicPr>
                      <p:cNvPr id="0" name=""/>
                      <p:cNvPicPr/>
                      <p:nvPr/>
                    </p:nvPicPr>
                    <p:blipFill>
                      <a:blip r:embed="rId12"/>
                      <a:stretch>
                        <a:fillRect/>
                      </a:stretch>
                    </p:blipFill>
                    <p:spPr>
                      <a:xfrm>
                        <a:off x="3728734" y="1478378"/>
                        <a:ext cx="368300" cy="3556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170453504"/>
              </p:ext>
            </p:extLst>
          </p:nvPr>
        </p:nvGraphicFramePr>
        <p:xfrm>
          <a:off x="4864100" y="4457700"/>
          <a:ext cx="152400" cy="241300"/>
        </p:xfrm>
        <a:graphic>
          <a:graphicData uri="http://schemas.openxmlformats.org/presentationml/2006/ole">
            <mc:AlternateContent xmlns:mc="http://schemas.openxmlformats.org/markup-compatibility/2006">
              <mc:Choice xmlns:v="urn:schemas-microsoft-com:vml" Requires="v">
                <p:oleObj spid="_x0000_s30108" name="Equation" r:id="rId13" imgW="152400" imgH="241300" progId="Equation.DSMT4">
                  <p:embed/>
                </p:oleObj>
              </mc:Choice>
              <mc:Fallback>
                <p:oleObj name="Equation" r:id="rId13" imgW="152400" imgH="241300" progId="Equation.DSMT4">
                  <p:embed/>
                  <p:pic>
                    <p:nvPicPr>
                      <p:cNvPr id="0" name=""/>
                      <p:cNvPicPr/>
                      <p:nvPr/>
                    </p:nvPicPr>
                    <p:blipFill>
                      <a:blip r:embed="rId14"/>
                      <a:stretch>
                        <a:fillRect/>
                      </a:stretch>
                    </p:blipFill>
                    <p:spPr>
                      <a:xfrm>
                        <a:off x="4864100" y="4457700"/>
                        <a:ext cx="152400" cy="241300"/>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sz="2800" dirty="0">
                <a:effectLst/>
                <a:latin typeface="Arial"/>
                <a:cs typeface="Arial"/>
              </a:rPr>
              <a:t>Product of Two Gaussians</a:t>
            </a:r>
            <a:endParaRPr lang="en-US" sz="2800" dirty="0">
              <a:latin typeface="Arial"/>
              <a:cs typeface="Arial"/>
            </a:endParaRPr>
          </a:p>
        </p:txBody>
      </p:sp>
      <p:sp>
        <p:nvSpPr>
          <p:cNvPr id="6" name="Footer Placeholder 5"/>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33</a:t>
            </a:fld>
            <a:endParaRPr lang="en-US" dirty="0"/>
          </a:p>
        </p:txBody>
      </p:sp>
    </p:spTree>
    <p:extLst>
      <p:ext uri="{BB962C8B-B14F-4D97-AF65-F5344CB8AC3E}">
        <p14:creationId xmlns:p14="http://schemas.microsoft.com/office/powerpoint/2010/main" val="24780966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90960" y="2760990"/>
            <a:ext cx="1894469" cy="523220"/>
          </a:xfrm>
          <a:prstGeom prst="rect">
            <a:avLst/>
          </a:prstGeom>
          <a:noFill/>
        </p:spPr>
        <p:txBody>
          <a:bodyPr wrap="none" rtlCol="0">
            <a:spAutoFit/>
          </a:bodyPr>
          <a:lstStyle/>
          <a:p>
            <a:pPr defTabSz="457200" eaLnBrk="1" fontAlgn="auto" hangingPunct="1">
              <a:spcBef>
                <a:spcPts val="0"/>
              </a:spcBef>
              <a:spcAft>
                <a:spcPts val="0"/>
              </a:spcAft>
            </a:pPr>
            <a:r>
              <a:rPr lang="en-US" sz="2800" dirty="0" smtClean="0">
                <a:solidFill>
                  <a:srgbClr val="FF0000"/>
                </a:solidFill>
                <a:latin typeface="Calibri"/>
                <a:ea typeface="+mn-ea"/>
                <a:cs typeface="+mn-cs"/>
              </a:rPr>
              <a:t>Covariance:</a:t>
            </a:r>
            <a:r>
              <a:rPr lang="el-GR" sz="2800" dirty="0" smtClean="0">
                <a:solidFill>
                  <a:prstClr val="black"/>
                </a:solidFill>
                <a:latin typeface="Calibri"/>
                <a:ea typeface="+mn-ea"/>
                <a:cs typeface="+mn-cs"/>
              </a:rPr>
              <a:t> </a:t>
            </a:r>
            <a:endParaRPr lang="el-GR" sz="2800" dirty="0">
              <a:solidFill>
                <a:prstClr val="black"/>
              </a:solidFill>
              <a:latin typeface="Calibri"/>
              <a:ea typeface="+mn-ea"/>
              <a:cs typeface="+mn-cs"/>
            </a:endParaRPr>
          </a:p>
        </p:txBody>
      </p:sp>
      <p:sp>
        <p:nvSpPr>
          <p:cNvPr id="10" name="TextBox 9"/>
          <p:cNvSpPr txBox="1"/>
          <p:nvPr/>
        </p:nvSpPr>
        <p:spPr>
          <a:xfrm>
            <a:off x="390960" y="3481625"/>
            <a:ext cx="1127056" cy="523220"/>
          </a:xfrm>
          <a:prstGeom prst="rect">
            <a:avLst/>
          </a:prstGeom>
          <a:noFill/>
        </p:spPr>
        <p:txBody>
          <a:bodyPr wrap="none" rtlCol="0">
            <a:spAutoFit/>
          </a:bodyPr>
          <a:lstStyle/>
          <a:p>
            <a:pPr defTabSz="457200" eaLnBrk="1" fontAlgn="auto" hangingPunct="1">
              <a:spcBef>
                <a:spcPts val="0"/>
              </a:spcBef>
              <a:spcAft>
                <a:spcPts val="0"/>
              </a:spcAft>
            </a:pPr>
            <a:r>
              <a:rPr lang="en-US" sz="2800" dirty="0" smtClean="0">
                <a:solidFill>
                  <a:srgbClr val="FF0000"/>
                </a:solidFill>
                <a:latin typeface="Calibri"/>
                <a:ea typeface="+mn-ea"/>
                <a:cs typeface="Lucida Bright"/>
              </a:rPr>
              <a:t>Mean: </a:t>
            </a:r>
            <a:endParaRPr lang="el-GR" sz="2800" dirty="0">
              <a:solidFill>
                <a:srgbClr val="FF0000"/>
              </a:solidFill>
              <a:latin typeface="Lucida Bright"/>
              <a:ea typeface="+mn-ea"/>
              <a:cs typeface="Lucida Bright"/>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3772642014"/>
              </p:ext>
            </p:extLst>
          </p:nvPr>
        </p:nvGraphicFramePr>
        <p:xfrm>
          <a:off x="3505200" y="2819400"/>
          <a:ext cx="2057400" cy="406400"/>
        </p:xfrm>
        <a:graphic>
          <a:graphicData uri="http://schemas.openxmlformats.org/presentationml/2006/ole">
            <mc:AlternateContent xmlns:mc="http://schemas.openxmlformats.org/markup-compatibility/2006">
              <mc:Choice xmlns:v="urn:schemas-microsoft-com:vml" Requires="v">
                <p:oleObj spid="_x0000_s31193" name="Equation" r:id="rId3" imgW="2057400" imgH="406400" progId="Equation.DSMT4">
                  <p:embed/>
                </p:oleObj>
              </mc:Choice>
              <mc:Fallback>
                <p:oleObj name="Equation" r:id="rId3" imgW="2057400" imgH="406400" progId="Equation.DSMT4">
                  <p:embed/>
                  <p:pic>
                    <p:nvPicPr>
                      <p:cNvPr id="0" name=""/>
                      <p:cNvPicPr/>
                      <p:nvPr/>
                    </p:nvPicPr>
                    <p:blipFill>
                      <a:blip r:embed="rId4"/>
                      <a:stretch>
                        <a:fillRect/>
                      </a:stretch>
                    </p:blipFill>
                    <p:spPr>
                      <a:xfrm>
                        <a:off x="3505200" y="2819400"/>
                        <a:ext cx="2057400" cy="4064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258796829"/>
              </p:ext>
            </p:extLst>
          </p:nvPr>
        </p:nvGraphicFramePr>
        <p:xfrm>
          <a:off x="2533650" y="3540035"/>
          <a:ext cx="4000500" cy="406400"/>
        </p:xfrm>
        <a:graphic>
          <a:graphicData uri="http://schemas.openxmlformats.org/presentationml/2006/ole">
            <mc:AlternateContent xmlns:mc="http://schemas.openxmlformats.org/markup-compatibility/2006">
              <mc:Choice xmlns:v="urn:schemas-microsoft-com:vml" Requires="v">
                <p:oleObj spid="_x0000_s31194" name="Equation" r:id="rId5" imgW="4000500" imgH="406400" progId="Equation.DSMT4">
                  <p:embed/>
                </p:oleObj>
              </mc:Choice>
              <mc:Fallback>
                <p:oleObj name="Equation" r:id="rId5" imgW="4000500" imgH="406400" progId="Equation.DSMT4">
                  <p:embed/>
                  <p:pic>
                    <p:nvPicPr>
                      <p:cNvPr id="0" name=""/>
                      <p:cNvPicPr/>
                      <p:nvPr/>
                    </p:nvPicPr>
                    <p:blipFill>
                      <a:blip r:embed="rId6"/>
                      <a:stretch>
                        <a:fillRect/>
                      </a:stretch>
                    </p:blipFill>
                    <p:spPr>
                      <a:xfrm>
                        <a:off x="2533650" y="3540035"/>
                        <a:ext cx="4000500" cy="406400"/>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sz="2800" dirty="0">
                <a:effectLst/>
                <a:latin typeface="Arial"/>
                <a:cs typeface="Arial"/>
              </a:rPr>
              <a:t>Product of Two Gaussians</a:t>
            </a:r>
            <a:endParaRPr lang="en-US" sz="2800" dirty="0">
              <a:latin typeface="Arial"/>
              <a:cs typeface="Arial"/>
            </a:endParaRPr>
          </a:p>
        </p:txBody>
      </p:sp>
      <p:sp>
        <p:nvSpPr>
          <p:cNvPr id="24" name="Rectangle 23"/>
          <p:cNvSpPr/>
          <p:nvPr/>
        </p:nvSpPr>
        <p:spPr>
          <a:xfrm>
            <a:off x="228600" y="990600"/>
            <a:ext cx="8336680" cy="1015663"/>
          </a:xfrm>
          <a:prstGeom prst="rect">
            <a:avLst/>
          </a:prstGeom>
        </p:spPr>
        <p:txBody>
          <a:bodyPr wrap="square">
            <a:spAutoFit/>
          </a:bodyPr>
          <a:lstStyle/>
          <a:p>
            <a:pPr defTabSz="457200" eaLnBrk="1" fontAlgn="auto" hangingPunct="1">
              <a:spcBef>
                <a:spcPts val="0"/>
              </a:spcBef>
              <a:spcAft>
                <a:spcPts val="0"/>
              </a:spcAft>
            </a:pPr>
            <a:r>
              <a:rPr lang="en-US" sz="3600" baseline="30000" dirty="0">
                <a:solidFill>
                  <a:prstClr val="black"/>
                </a:solidFill>
                <a:latin typeface="Calibri"/>
                <a:ea typeface="+mn-ea"/>
                <a:cs typeface="Lucida Bright"/>
              </a:rPr>
              <a:t>Product of d-dimensional </a:t>
            </a:r>
            <a:r>
              <a:rPr lang="en-US" sz="3600" baseline="30000" dirty="0" err="1" smtClean="0">
                <a:solidFill>
                  <a:prstClr val="black"/>
                </a:solidFill>
                <a:latin typeface="Calibri"/>
                <a:ea typeface="+mn-ea"/>
                <a:cs typeface="Lucida Bright"/>
              </a:rPr>
              <a:t>normals</a:t>
            </a:r>
            <a:r>
              <a:rPr lang="en-US" sz="3600" baseline="30000" dirty="0" smtClean="0">
                <a:solidFill>
                  <a:prstClr val="black"/>
                </a:solidFill>
                <a:latin typeface="Calibri"/>
                <a:ea typeface="+mn-ea"/>
                <a:cs typeface="Lucida Bright"/>
              </a:rPr>
              <a:t> with means</a:t>
            </a:r>
            <a:r>
              <a:rPr lang="en-US" sz="36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and </a:t>
            </a:r>
            <a:r>
              <a:rPr lang="en-US" sz="36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and</a:t>
            </a:r>
            <a:endParaRPr lang="en-US" sz="3600" baseline="30000" dirty="0">
              <a:solidFill>
                <a:prstClr val="black"/>
              </a:solidFill>
              <a:latin typeface="Calibri"/>
              <a:ea typeface="+mn-ea"/>
              <a:cs typeface="Lucida Bright"/>
            </a:endParaRPr>
          </a:p>
          <a:p>
            <a:pPr defTabSz="457200" eaLnBrk="1" fontAlgn="auto" hangingPunct="1">
              <a:spcBef>
                <a:spcPts val="0"/>
              </a:spcBef>
              <a:spcAft>
                <a:spcPts val="0"/>
              </a:spcAft>
            </a:pPr>
            <a:r>
              <a:rPr lang="en-US" sz="3600" baseline="30000" dirty="0">
                <a:solidFill>
                  <a:prstClr val="black"/>
                </a:solidFill>
                <a:latin typeface="Calibri"/>
                <a:ea typeface="+mn-ea"/>
                <a:cs typeface="Lucida Bright"/>
              </a:rPr>
              <a:t>covariance matrices </a:t>
            </a:r>
            <a:r>
              <a:rPr lang="en-US" sz="3600" baseline="30000" dirty="0" smtClean="0">
                <a:solidFill>
                  <a:prstClr val="black"/>
                </a:solidFill>
                <a:latin typeface="Calibri"/>
                <a:ea typeface="+mn-ea"/>
                <a:cs typeface="Lucida Bright"/>
              </a:rPr>
              <a:t>     and</a:t>
            </a:r>
            <a:r>
              <a:rPr lang="en-US" sz="3600" i="1" baseline="-250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is </a:t>
            </a:r>
            <a:r>
              <a:rPr lang="en-US" sz="3600" baseline="30000" dirty="0">
                <a:solidFill>
                  <a:prstClr val="black"/>
                </a:solidFill>
                <a:latin typeface="Calibri"/>
                <a:ea typeface="+mn-ea"/>
                <a:cs typeface="Lucida Bright"/>
              </a:rPr>
              <a:t>normal.</a:t>
            </a:r>
            <a:endParaRPr lang="en-US" sz="3600" dirty="0">
              <a:solidFill>
                <a:prstClr val="black"/>
              </a:solidFill>
              <a:latin typeface="Calibri"/>
              <a:ea typeface="+mn-ea"/>
              <a:cs typeface="Lucida Bright"/>
            </a:endParaRPr>
          </a:p>
        </p:txBody>
      </p:sp>
      <p:graphicFrame>
        <p:nvGraphicFramePr>
          <p:cNvPr id="25" name="Object 24"/>
          <p:cNvGraphicFramePr>
            <a:graphicFrameLocks noChangeAspect="1"/>
          </p:cNvGraphicFramePr>
          <p:nvPr>
            <p:extLst>
              <p:ext uri="{D42A27DB-BD31-4B8C-83A1-F6EECF244321}">
                <p14:modId xmlns:p14="http://schemas.microsoft.com/office/powerpoint/2010/main" val="33584542"/>
              </p:ext>
            </p:extLst>
          </p:nvPr>
        </p:nvGraphicFramePr>
        <p:xfrm>
          <a:off x="6129002" y="1115361"/>
          <a:ext cx="292100" cy="355600"/>
        </p:xfrm>
        <a:graphic>
          <a:graphicData uri="http://schemas.openxmlformats.org/presentationml/2006/ole">
            <mc:AlternateContent xmlns:mc="http://schemas.openxmlformats.org/markup-compatibility/2006">
              <mc:Choice xmlns:v="urn:schemas-microsoft-com:vml" Requires="v">
                <p:oleObj spid="_x0000_s31195" name="Equation" r:id="rId7" imgW="292100" imgH="355600" progId="Equation.DSMT4">
                  <p:embed/>
                </p:oleObj>
              </mc:Choice>
              <mc:Fallback>
                <p:oleObj name="Equation" r:id="rId7" imgW="292100" imgH="355600" progId="Equation.DSMT4">
                  <p:embed/>
                  <p:pic>
                    <p:nvPicPr>
                      <p:cNvPr id="0" name=""/>
                      <p:cNvPicPr/>
                      <p:nvPr/>
                    </p:nvPicPr>
                    <p:blipFill>
                      <a:blip r:embed="rId8"/>
                      <a:stretch>
                        <a:fillRect/>
                      </a:stretch>
                    </p:blipFill>
                    <p:spPr>
                      <a:xfrm>
                        <a:off x="6129002" y="1115361"/>
                        <a:ext cx="292100" cy="3556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779545101"/>
              </p:ext>
            </p:extLst>
          </p:nvPr>
        </p:nvGraphicFramePr>
        <p:xfrm>
          <a:off x="7130917" y="1115361"/>
          <a:ext cx="317500" cy="355600"/>
        </p:xfrm>
        <a:graphic>
          <a:graphicData uri="http://schemas.openxmlformats.org/presentationml/2006/ole">
            <mc:AlternateContent xmlns:mc="http://schemas.openxmlformats.org/markup-compatibility/2006">
              <mc:Choice xmlns:v="urn:schemas-microsoft-com:vml" Requires="v">
                <p:oleObj spid="_x0000_s31196" name="Equation" r:id="rId9" imgW="317500" imgH="355600" progId="Equation.DSMT4">
                  <p:embed/>
                </p:oleObj>
              </mc:Choice>
              <mc:Fallback>
                <p:oleObj name="Equation" r:id="rId9" imgW="317500" imgH="355600" progId="Equation.DSMT4">
                  <p:embed/>
                  <p:pic>
                    <p:nvPicPr>
                      <p:cNvPr id="0" name=""/>
                      <p:cNvPicPr/>
                      <p:nvPr/>
                    </p:nvPicPr>
                    <p:blipFill>
                      <a:blip r:embed="rId10"/>
                      <a:stretch>
                        <a:fillRect/>
                      </a:stretch>
                    </p:blipFill>
                    <p:spPr>
                      <a:xfrm>
                        <a:off x="7130917" y="1115361"/>
                        <a:ext cx="317500" cy="3556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97279980"/>
              </p:ext>
            </p:extLst>
          </p:nvPr>
        </p:nvGraphicFramePr>
        <p:xfrm>
          <a:off x="2861184" y="1478378"/>
          <a:ext cx="330200" cy="355600"/>
        </p:xfrm>
        <a:graphic>
          <a:graphicData uri="http://schemas.openxmlformats.org/presentationml/2006/ole">
            <mc:AlternateContent xmlns:mc="http://schemas.openxmlformats.org/markup-compatibility/2006">
              <mc:Choice xmlns:v="urn:schemas-microsoft-com:vml" Requires="v">
                <p:oleObj spid="_x0000_s31197" name="Equation" r:id="rId11" imgW="330200" imgH="355600" progId="Equation.DSMT4">
                  <p:embed/>
                </p:oleObj>
              </mc:Choice>
              <mc:Fallback>
                <p:oleObj name="Equation" r:id="rId11" imgW="330200" imgH="355600" progId="Equation.DSMT4">
                  <p:embed/>
                  <p:pic>
                    <p:nvPicPr>
                      <p:cNvPr id="0" name=""/>
                      <p:cNvPicPr/>
                      <p:nvPr/>
                    </p:nvPicPr>
                    <p:blipFill>
                      <a:blip r:embed="rId12"/>
                      <a:stretch>
                        <a:fillRect/>
                      </a:stretch>
                    </p:blipFill>
                    <p:spPr>
                      <a:xfrm>
                        <a:off x="2861184" y="1478378"/>
                        <a:ext cx="330200" cy="355600"/>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4282561012"/>
              </p:ext>
            </p:extLst>
          </p:nvPr>
        </p:nvGraphicFramePr>
        <p:xfrm>
          <a:off x="3728734" y="1478378"/>
          <a:ext cx="368300" cy="355600"/>
        </p:xfrm>
        <a:graphic>
          <a:graphicData uri="http://schemas.openxmlformats.org/presentationml/2006/ole">
            <mc:AlternateContent xmlns:mc="http://schemas.openxmlformats.org/markup-compatibility/2006">
              <mc:Choice xmlns:v="urn:schemas-microsoft-com:vml" Requires="v">
                <p:oleObj spid="_x0000_s31198" name="Equation" r:id="rId13" imgW="368300" imgH="355600" progId="Equation.DSMT4">
                  <p:embed/>
                </p:oleObj>
              </mc:Choice>
              <mc:Fallback>
                <p:oleObj name="Equation" r:id="rId13" imgW="368300" imgH="355600" progId="Equation.DSMT4">
                  <p:embed/>
                  <p:pic>
                    <p:nvPicPr>
                      <p:cNvPr id="0" name=""/>
                      <p:cNvPicPr/>
                      <p:nvPr/>
                    </p:nvPicPr>
                    <p:blipFill>
                      <a:blip r:embed="rId14"/>
                      <a:stretch>
                        <a:fillRect/>
                      </a:stretch>
                    </p:blipFill>
                    <p:spPr>
                      <a:xfrm>
                        <a:off x="3728734" y="1478378"/>
                        <a:ext cx="368300" cy="3556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204570476"/>
              </p:ext>
            </p:extLst>
          </p:nvPr>
        </p:nvGraphicFramePr>
        <p:xfrm>
          <a:off x="2438400" y="1981200"/>
          <a:ext cx="3810000" cy="355600"/>
        </p:xfrm>
        <a:graphic>
          <a:graphicData uri="http://schemas.openxmlformats.org/presentationml/2006/ole">
            <mc:AlternateContent xmlns:mc="http://schemas.openxmlformats.org/markup-compatibility/2006">
              <mc:Choice xmlns:v="urn:schemas-microsoft-com:vml" Requires="v">
                <p:oleObj spid="_x0000_s31199" name="Equation" r:id="rId15" imgW="3810000" imgH="355600" progId="Equation.DSMT4">
                  <p:embed/>
                </p:oleObj>
              </mc:Choice>
              <mc:Fallback>
                <p:oleObj name="Equation" r:id="rId15" imgW="3810000" imgH="355600" progId="Equation.DSMT4">
                  <p:embed/>
                  <p:pic>
                    <p:nvPicPr>
                      <p:cNvPr id="0" name=""/>
                      <p:cNvPicPr/>
                      <p:nvPr/>
                    </p:nvPicPr>
                    <p:blipFill>
                      <a:blip r:embed="rId16"/>
                      <a:stretch>
                        <a:fillRect/>
                      </a:stretch>
                    </p:blipFill>
                    <p:spPr>
                      <a:xfrm>
                        <a:off x="2438400" y="1981200"/>
                        <a:ext cx="3810000" cy="355600"/>
                      </a:xfrm>
                      <a:prstGeom prst="rect">
                        <a:avLst/>
                      </a:prstGeom>
                    </p:spPr>
                  </p:pic>
                </p:oleObj>
              </mc:Fallback>
            </mc:AlternateContent>
          </a:graphicData>
        </a:graphic>
      </p:graphicFrame>
      <p:sp>
        <p:nvSpPr>
          <p:cNvPr id="5" name="Footer Placeholder 4"/>
          <p:cNvSpPr>
            <a:spLocks noGrp="1"/>
          </p:cNvSpPr>
          <p:nvPr>
            <p:ph type="ftr" sz="quarter" idx="3"/>
          </p:nvPr>
        </p:nvSpPr>
        <p:spPr/>
        <p:txBody>
          <a:bodyPr/>
          <a:lstStyle/>
          <a:p>
            <a:r>
              <a:rPr lang="en-US" smtClean="0"/>
              <a:t>University at Albany, 22 Oct. 2015</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34</a:t>
            </a:fld>
            <a:endParaRPr lang="en-US" dirty="0"/>
          </a:p>
        </p:txBody>
      </p:sp>
    </p:spTree>
    <p:extLst>
      <p:ext uri="{BB962C8B-B14F-4D97-AF65-F5344CB8AC3E}">
        <p14:creationId xmlns:p14="http://schemas.microsoft.com/office/powerpoint/2010/main" val="13213650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03130" y="4825974"/>
            <a:ext cx="1394090" cy="523220"/>
          </a:xfrm>
          <a:prstGeom prst="rect">
            <a:avLst/>
          </a:prstGeom>
          <a:noFill/>
        </p:spPr>
        <p:txBody>
          <a:bodyPr wrap="square" rtlCol="0">
            <a:spAutoFit/>
          </a:bodyPr>
          <a:lstStyle/>
          <a:p>
            <a:pPr defTabSz="457200" eaLnBrk="1" fontAlgn="auto" hangingPunct="1">
              <a:spcBef>
                <a:spcPts val="0"/>
              </a:spcBef>
              <a:spcAft>
                <a:spcPts val="0"/>
              </a:spcAft>
            </a:pPr>
            <a:r>
              <a:rPr lang="en-US" sz="2800" dirty="0" smtClean="0">
                <a:solidFill>
                  <a:srgbClr val="FF0000"/>
                </a:solidFill>
                <a:latin typeface="Calibri"/>
                <a:ea typeface="+mn-ea"/>
                <a:cs typeface="+mn-cs"/>
              </a:rPr>
              <a:t>Weight</a:t>
            </a:r>
            <a:r>
              <a:rPr lang="en-US" sz="1600" dirty="0" smtClean="0">
                <a:solidFill>
                  <a:srgbClr val="FF0000"/>
                </a:solidFill>
                <a:latin typeface="Calibri"/>
                <a:ea typeface="+mn-ea"/>
                <a:cs typeface="+mn-cs"/>
              </a:rPr>
              <a:t>:</a:t>
            </a:r>
            <a:endParaRPr lang="el-GR" sz="1600" dirty="0">
              <a:solidFill>
                <a:srgbClr val="FF0000"/>
              </a:solidFill>
              <a:latin typeface="Lucida Bright"/>
              <a:ea typeface="+mn-ea"/>
              <a:cs typeface="Lucida Bright"/>
            </a:endParaRPr>
          </a:p>
        </p:txBody>
      </p:sp>
      <p:sp>
        <p:nvSpPr>
          <p:cNvPr id="23" name="TextBox 22"/>
          <p:cNvSpPr txBox="1"/>
          <p:nvPr/>
        </p:nvSpPr>
        <p:spPr>
          <a:xfrm>
            <a:off x="853693" y="5693097"/>
            <a:ext cx="7436614" cy="369332"/>
          </a:xfrm>
          <a:prstGeom prst="rect">
            <a:avLst/>
          </a:prstGeom>
          <a:noFill/>
        </p:spPr>
        <p:txBody>
          <a:bodyPr wrap="none" rtlCol="0">
            <a:spAutoFit/>
          </a:bodyPr>
          <a:lstStyle/>
          <a:p>
            <a:pPr algn="ctr" defTabSz="457200" eaLnBrk="1" fontAlgn="auto" hangingPunct="1">
              <a:spcBef>
                <a:spcPts val="0"/>
              </a:spcBef>
              <a:spcAft>
                <a:spcPts val="0"/>
              </a:spcAft>
            </a:pPr>
            <a:r>
              <a:rPr lang="en-US" sz="1800" dirty="0" smtClean="0">
                <a:solidFill>
                  <a:srgbClr val="FF0000"/>
                </a:solidFill>
                <a:latin typeface="Calibri"/>
                <a:ea typeface="+mn-ea"/>
                <a:cs typeface="+mn-cs"/>
              </a:rPr>
              <a:t>We’ll ignore the weight since we immediately normalize products to be PDFs.</a:t>
            </a:r>
            <a:endParaRPr lang="en-US" sz="1800" dirty="0">
              <a:solidFill>
                <a:srgbClr val="FF0000"/>
              </a:solidFill>
              <a:latin typeface="Calibri"/>
              <a:ea typeface="+mn-ea"/>
              <a:cs typeface="+mn-cs"/>
            </a:endParaRPr>
          </a:p>
        </p:txBody>
      </p:sp>
      <p:sp>
        <p:nvSpPr>
          <p:cNvPr id="4" name="Title 3"/>
          <p:cNvSpPr>
            <a:spLocks noGrp="1"/>
          </p:cNvSpPr>
          <p:nvPr>
            <p:ph type="title"/>
          </p:nvPr>
        </p:nvSpPr>
        <p:spPr/>
        <p:txBody>
          <a:bodyPr/>
          <a:lstStyle/>
          <a:p>
            <a:r>
              <a:rPr lang="en-US" sz="2800" dirty="0">
                <a:effectLst/>
                <a:latin typeface="Arial"/>
                <a:cs typeface="Arial"/>
              </a:rPr>
              <a:t>Product of Two Gaussians</a:t>
            </a:r>
            <a:endParaRPr lang="en-US" sz="2800" dirty="0">
              <a:latin typeface="Arial"/>
              <a:cs typeface="Aria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455710444"/>
              </p:ext>
            </p:extLst>
          </p:nvPr>
        </p:nvGraphicFramePr>
        <p:xfrm>
          <a:off x="1597220" y="4767677"/>
          <a:ext cx="6858000" cy="803275"/>
        </p:xfrm>
        <a:graphic>
          <a:graphicData uri="http://schemas.openxmlformats.org/presentationml/2006/ole">
            <mc:AlternateContent xmlns:mc="http://schemas.openxmlformats.org/markup-compatibility/2006">
              <mc:Choice xmlns:v="urn:schemas-microsoft-com:vml" Requires="v">
                <p:oleObj spid="_x0000_s32283" name="Equation" r:id="rId3" imgW="9321800" imgH="1092200" progId="Equation.DSMT4">
                  <p:embed/>
                </p:oleObj>
              </mc:Choice>
              <mc:Fallback>
                <p:oleObj name="Equation" r:id="rId3" imgW="9321800" imgH="1092200" progId="Equation.DSMT4">
                  <p:embed/>
                  <p:pic>
                    <p:nvPicPr>
                      <p:cNvPr id="0" name=""/>
                      <p:cNvPicPr/>
                      <p:nvPr/>
                    </p:nvPicPr>
                    <p:blipFill>
                      <a:blip r:embed="rId4"/>
                      <a:stretch>
                        <a:fillRect/>
                      </a:stretch>
                    </p:blipFill>
                    <p:spPr>
                      <a:xfrm>
                        <a:off x="1597220" y="4767677"/>
                        <a:ext cx="6858000" cy="803275"/>
                      </a:xfrm>
                      <a:prstGeom prst="rect">
                        <a:avLst/>
                      </a:prstGeom>
                    </p:spPr>
                  </p:pic>
                </p:oleObj>
              </mc:Fallback>
            </mc:AlternateContent>
          </a:graphicData>
        </a:graphic>
      </p:graphicFrame>
      <p:sp>
        <p:nvSpPr>
          <p:cNvPr id="17" name="Rectangle 16"/>
          <p:cNvSpPr/>
          <p:nvPr/>
        </p:nvSpPr>
        <p:spPr>
          <a:xfrm>
            <a:off x="228600" y="990600"/>
            <a:ext cx="8336680" cy="1015663"/>
          </a:xfrm>
          <a:prstGeom prst="rect">
            <a:avLst/>
          </a:prstGeom>
        </p:spPr>
        <p:txBody>
          <a:bodyPr wrap="square">
            <a:spAutoFit/>
          </a:bodyPr>
          <a:lstStyle/>
          <a:p>
            <a:pPr defTabSz="457200" eaLnBrk="1" fontAlgn="auto" hangingPunct="1">
              <a:spcBef>
                <a:spcPts val="0"/>
              </a:spcBef>
              <a:spcAft>
                <a:spcPts val="0"/>
              </a:spcAft>
            </a:pPr>
            <a:r>
              <a:rPr lang="en-US" sz="3600" baseline="30000" dirty="0">
                <a:solidFill>
                  <a:prstClr val="black"/>
                </a:solidFill>
                <a:latin typeface="Calibri"/>
                <a:ea typeface="+mn-ea"/>
                <a:cs typeface="Lucida Bright"/>
              </a:rPr>
              <a:t>Product of d-dimensional </a:t>
            </a:r>
            <a:r>
              <a:rPr lang="en-US" sz="3600" baseline="30000" dirty="0" err="1" smtClean="0">
                <a:solidFill>
                  <a:prstClr val="black"/>
                </a:solidFill>
                <a:latin typeface="Calibri"/>
                <a:ea typeface="+mn-ea"/>
                <a:cs typeface="Lucida Bright"/>
              </a:rPr>
              <a:t>normals</a:t>
            </a:r>
            <a:r>
              <a:rPr lang="en-US" sz="3600" baseline="30000" dirty="0" smtClean="0">
                <a:solidFill>
                  <a:prstClr val="black"/>
                </a:solidFill>
                <a:latin typeface="Calibri"/>
                <a:ea typeface="+mn-ea"/>
                <a:cs typeface="Lucida Bright"/>
              </a:rPr>
              <a:t> with means</a:t>
            </a:r>
            <a:r>
              <a:rPr lang="en-US" sz="36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and </a:t>
            </a:r>
            <a:r>
              <a:rPr lang="en-US" sz="36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and</a:t>
            </a:r>
            <a:endParaRPr lang="en-US" sz="3600" baseline="30000" dirty="0">
              <a:solidFill>
                <a:prstClr val="black"/>
              </a:solidFill>
              <a:latin typeface="Calibri"/>
              <a:ea typeface="+mn-ea"/>
              <a:cs typeface="Lucida Bright"/>
            </a:endParaRPr>
          </a:p>
          <a:p>
            <a:pPr defTabSz="457200" eaLnBrk="1" fontAlgn="auto" hangingPunct="1">
              <a:spcBef>
                <a:spcPts val="0"/>
              </a:spcBef>
              <a:spcAft>
                <a:spcPts val="0"/>
              </a:spcAft>
            </a:pPr>
            <a:r>
              <a:rPr lang="en-US" sz="3600" baseline="30000" dirty="0">
                <a:solidFill>
                  <a:prstClr val="black"/>
                </a:solidFill>
                <a:latin typeface="Calibri"/>
                <a:ea typeface="+mn-ea"/>
                <a:cs typeface="Lucida Bright"/>
              </a:rPr>
              <a:t>covariance matrices </a:t>
            </a:r>
            <a:r>
              <a:rPr lang="en-US" sz="3600" baseline="30000" dirty="0" smtClean="0">
                <a:solidFill>
                  <a:prstClr val="black"/>
                </a:solidFill>
                <a:latin typeface="Calibri"/>
                <a:ea typeface="+mn-ea"/>
                <a:cs typeface="Lucida Bright"/>
              </a:rPr>
              <a:t>     and</a:t>
            </a:r>
            <a:r>
              <a:rPr lang="en-US" sz="3600" i="1" baseline="-250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is </a:t>
            </a:r>
            <a:r>
              <a:rPr lang="en-US" sz="3600" baseline="30000" dirty="0">
                <a:solidFill>
                  <a:prstClr val="black"/>
                </a:solidFill>
                <a:latin typeface="Calibri"/>
                <a:ea typeface="+mn-ea"/>
                <a:cs typeface="Lucida Bright"/>
              </a:rPr>
              <a:t>normal.</a:t>
            </a:r>
            <a:endParaRPr lang="en-US" sz="3600" dirty="0">
              <a:solidFill>
                <a:prstClr val="black"/>
              </a:solidFill>
              <a:latin typeface="Calibri"/>
              <a:ea typeface="+mn-ea"/>
              <a:cs typeface="Lucida Bright"/>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33584542"/>
              </p:ext>
            </p:extLst>
          </p:nvPr>
        </p:nvGraphicFramePr>
        <p:xfrm>
          <a:off x="6129002" y="1115361"/>
          <a:ext cx="292100" cy="355600"/>
        </p:xfrm>
        <a:graphic>
          <a:graphicData uri="http://schemas.openxmlformats.org/presentationml/2006/ole">
            <mc:AlternateContent xmlns:mc="http://schemas.openxmlformats.org/markup-compatibility/2006">
              <mc:Choice xmlns:v="urn:schemas-microsoft-com:vml" Requires="v">
                <p:oleObj spid="_x0000_s32284" name="Equation" r:id="rId5" imgW="292100" imgH="355600" progId="Equation.DSMT4">
                  <p:embed/>
                </p:oleObj>
              </mc:Choice>
              <mc:Fallback>
                <p:oleObj name="Equation" r:id="rId5" imgW="292100" imgH="355600" progId="Equation.DSMT4">
                  <p:embed/>
                  <p:pic>
                    <p:nvPicPr>
                      <p:cNvPr id="0" name=""/>
                      <p:cNvPicPr/>
                      <p:nvPr/>
                    </p:nvPicPr>
                    <p:blipFill>
                      <a:blip r:embed="rId6"/>
                      <a:stretch>
                        <a:fillRect/>
                      </a:stretch>
                    </p:blipFill>
                    <p:spPr>
                      <a:xfrm>
                        <a:off x="6129002" y="1115361"/>
                        <a:ext cx="292100" cy="3556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779545101"/>
              </p:ext>
            </p:extLst>
          </p:nvPr>
        </p:nvGraphicFramePr>
        <p:xfrm>
          <a:off x="7130917" y="1115361"/>
          <a:ext cx="317500" cy="355600"/>
        </p:xfrm>
        <a:graphic>
          <a:graphicData uri="http://schemas.openxmlformats.org/presentationml/2006/ole">
            <mc:AlternateContent xmlns:mc="http://schemas.openxmlformats.org/markup-compatibility/2006">
              <mc:Choice xmlns:v="urn:schemas-microsoft-com:vml" Requires="v">
                <p:oleObj spid="_x0000_s32285" name="Equation" r:id="rId7" imgW="317500" imgH="355600" progId="Equation.DSMT4">
                  <p:embed/>
                </p:oleObj>
              </mc:Choice>
              <mc:Fallback>
                <p:oleObj name="Equation" r:id="rId7" imgW="317500" imgH="355600" progId="Equation.DSMT4">
                  <p:embed/>
                  <p:pic>
                    <p:nvPicPr>
                      <p:cNvPr id="0" name=""/>
                      <p:cNvPicPr/>
                      <p:nvPr/>
                    </p:nvPicPr>
                    <p:blipFill>
                      <a:blip r:embed="rId8"/>
                      <a:stretch>
                        <a:fillRect/>
                      </a:stretch>
                    </p:blipFill>
                    <p:spPr>
                      <a:xfrm>
                        <a:off x="7130917" y="1115361"/>
                        <a:ext cx="317500" cy="3556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97279980"/>
              </p:ext>
            </p:extLst>
          </p:nvPr>
        </p:nvGraphicFramePr>
        <p:xfrm>
          <a:off x="2861184" y="1478378"/>
          <a:ext cx="330200" cy="355600"/>
        </p:xfrm>
        <a:graphic>
          <a:graphicData uri="http://schemas.openxmlformats.org/presentationml/2006/ole">
            <mc:AlternateContent xmlns:mc="http://schemas.openxmlformats.org/markup-compatibility/2006">
              <mc:Choice xmlns:v="urn:schemas-microsoft-com:vml" Requires="v">
                <p:oleObj spid="_x0000_s32286" name="Equation" r:id="rId9" imgW="330200" imgH="355600" progId="Equation.DSMT4">
                  <p:embed/>
                </p:oleObj>
              </mc:Choice>
              <mc:Fallback>
                <p:oleObj name="Equation" r:id="rId9" imgW="330200" imgH="355600" progId="Equation.DSMT4">
                  <p:embed/>
                  <p:pic>
                    <p:nvPicPr>
                      <p:cNvPr id="0" name=""/>
                      <p:cNvPicPr/>
                      <p:nvPr/>
                    </p:nvPicPr>
                    <p:blipFill>
                      <a:blip r:embed="rId10"/>
                      <a:stretch>
                        <a:fillRect/>
                      </a:stretch>
                    </p:blipFill>
                    <p:spPr>
                      <a:xfrm>
                        <a:off x="2861184" y="1478378"/>
                        <a:ext cx="330200" cy="3556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4282561012"/>
              </p:ext>
            </p:extLst>
          </p:nvPr>
        </p:nvGraphicFramePr>
        <p:xfrm>
          <a:off x="3728734" y="1478378"/>
          <a:ext cx="368300" cy="355600"/>
        </p:xfrm>
        <a:graphic>
          <a:graphicData uri="http://schemas.openxmlformats.org/presentationml/2006/ole">
            <mc:AlternateContent xmlns:mc="http://schemas.openxmlformats.org/markup-compatibility/2006">
              <mc:Choice xmlns:v="urn:schemas-microsoft-com:vml" Requires="v">
                <p:oleObj spid="_x0000_s32287" name="Equation" r:id="rId11" imgW="368300" imgH="355600" progId="Equation.DSMT4">
                  <p:embed/>
                </p:oleObj>
              </mc:Choice>
              <mc:Fallback>
                <p:oleObj name="Equation" r:id="rId11" imgW="368300" imgH="355600" progId="Equation.DSMT4">
                  <p:embed/>
                  <p:pic>
                    <p:nvPicPr>
                      <p:cNvPr id="0" name=""/>
                      <p:cNvPicPr/>
                      <p:nvPr/>
                    </p:nvPicPr>
                    <p:blipFill>
                      <a:blip r:embed="rId12"/>
                      <a:stretch>
                        <a:fillRect/>
                      </a:stretch>
                    </p:blipFill>
                    <p:spPr>
                      <a:xfrm>
                        <a:off x="3728734" y="1478378"/>
                        <a:ext cx="368300" cy="3556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819296329"/>
              </p:ext>
            </p:extLst>
          </p:nvPr>
        </p:nvGraphicFramePr>
        <p:xfrm>
          <a:off x="2438400" y="1981200"/>
          <a:ext cx="3810000" cy="355600"/>
        </p:xfrm>
        <a:graphic>
          <a:graphicData uri="http://schemas.openxmlformats.org/presentationml/2006/ole">
            <mc:AlternateContent xmlns:mc="http://schemas.openxmlformats.org/markup-compatibility/2006">
              <mc:Choice xmlns:v="urn:schemas-microsoft-com:vml" Requires="v">
                <p:oleObj spid="_x0000_s32288" name="Equation" r:id="rId13" imgW="3810000" imgH="355600" progId="Equation.DSMT4">
                  <p:embed/>
                </p:oleObj>
              </mc:Choice>
              <mc:Fallback>
                <p:oleObj name="Equation" r:id="rId13" imgW="3810000" imgH="355600" progId="Equation.DSMT4">
                  <p:embed/>
                  <p:pic>
                    <p:nvPicPr>
                      <p:cNvPr id="0" name=""/>
                      <p:cNvPicPr/>
                      <p:nvPr/>
                    </p:nvPicPr>
                    <p:blipFill>
                      <a:blip r:embed="rId14"/>
                      <a:stretch>
                        <a:fillRect/>
                      </a:stretch>
                    </p:blipFill>
                    <p:spPr>
                      <a:xfrm>
                        <a:off x="2438400" y="1981200"/>
                        <a:ext cx="3810000" cy="355600"/>
                      </a:xfrm>
                      <a:prstGeom prst="rect">
                        <a:avLst/>
                      </a:prstGeom>
                    </p:spPr>
                  </p:pic>
                </p:oleObj>
              </mc:Fallback>
            </mc:AlternateContent>
          </a:graphicData>
        </a:graphic>
      </p:graphicFrame>
      <p:sp>
        <p:nvSpPr>
          <p:cNvPr id="28" name="TextBox 27"/>
          <p:cNvSpPr txBox="1"/>
          <p:nvPr/>
        </p:nvSpPr>
        <p:spPr>
          <a:xfrm>
            <a:off x="390960" y="2760990"/>
            <a:ext cx="1894469" cy="523220"/>
          </a:xfrm>
          <a:prstGeom prst="rect">
            <a:avLst/>
          </a:prstGeom>
          <a:noFill/>
        </p:spPr>
        <p:txBody>
          <a:bodyPr wrap="none" rtlCol="0">
            <a:spAutoFit/>
          </a:bodyPr>
          <a:lstStyle/>
          <a:p>
            <a:pPr defTabSz="457200" eaLnBrk="1" fontAlgn="auto" hangingPunct="1">
              <a:spcBef>
                <a:spcPts val="0"/>
              </a:spcBef>
              <a:spcAft>
                <a:spcPts val="0"/>
              </a:spcAft>
            </a:pPr>
            <a:r>
              <a:rPr lang="en-US" sz="2800" dirty="0" smtClean="0">
                <a:latin typeface="Calibri"/>
                <a:ea typeface="+mn-ea"/>
                <a:cs typeface="+mn-cs"/>
              </a:rPr>
              <a:t>Covariance:</a:t>
            </a:r>
            <a:r>
              <a:rPr lang="el-GR" sz="2800" dirty="0" smtClean="0">
                <a:latin typeface="Calibri"/>
                <a:ea typeface="+mn-ea"/>
                <a:cs typeface="+mn-cs"/>
              </a:rPr>
              <a:t> </a:t>
            </a:r>
            <a:endParaRPr lang="el-GR" sz="2800" dirty="0">
              <a:latin typeface="Calibri"/>
              <a:ea typeface="+mn-ea"/>
              <a:cs typeface="+mn-cs"/>
            </a:endParaRPr>
          </a:p>
        </p:txBody>
      </p:sp>
      <p:sp>
        <p:nvSpPr>
          <p:cNvPr id="29" name="TextBox 28"/>
          <p:cNvSpPr txBox="1"/>
          <p:nvPr/>
        </p:nvSpPr>
        <p:spPr>
          <a:xfrm>
            <a:off x="390960" y="3481625"/>
            <a:ext cx="1127056" cy="523220"/>
          </a:xfrm>
          <a:prstGeom prst="rect">
            <a:avLst/>
          </a:prstGeom>
          <a:noFill/>
        </p:spPr>
        <p:txBody>
          <a:bodyPr wrap="none" rtlCol="0">
            <a:spAutoFit/>
          </a:bodyPr>
          <a:lstStyle/>
          <a:p>
            <a:pPr defTabSz="457200" eaLnBrk="1" fontAlgn="auto" hangingPunct="1">
              <a:spcBef>
                <a:spcPts val="0"/>
              </a:spcBef>
              <a:spcAft>
                <a:spcPts val="0"/>
              </a:spcAft>
            </a:pPr>
            <a:r>
              <a:rPr lang="en-US" sz="2800" dirty="0" smtClean="0">
                <a:latin typeface="Calibri"/>
                <a:ea typeface="+mn-ea"/>
                <a:cs typeface="Lucida Bright"/>
              </a:rPr>
              <a:t>Mean: </a:t>
            </a:r>
            <a:endParaRPr lang="el-GR" sz="2800" dirty="0">
              <a:latin typeface="Lucida Bright"/>
              <a:ea typeface="+mn-ea"/>
              <a:cs typeface="Lucida Bright"/>
            </a:endParaRPr>
          </a:p>
        </p:txBody>
      </p:sp>
      <p:graphicFrame>
        <p:nvGraphicFramePr>
          <p:cNvPr id="30" name="Object 29"/>
          <p:cNvGraphicFramePr>
            <a:graphicFrameLocks noChangeAspect="1"/>
          </p:cNvGraphicFramePr>
          <p:nvPr>
            <p:extLst>
              <p:ext uri="{D42A27DB-BD31-4B8C-83A1-F6EECF244321}">
                <p14:modId xmlns:p14="http://schemas.microsoft.com/office/powerpoint/2010/main" val="1318246870"/>
              </p:ext>
            </p:extLst>
          </p:nvPr>
        </p:nvGraphicFramePr>
        <p:xfrm>
          <a:off x="3505200" y="2819400"/>
          <a:ext cx="2057400" cy="406400"/>
        </p:xfrm>
        <a:graphic>
          <a:graphicData uri="http://schemas.openxmlformats.org/presentationml/2006/ole">
            <mc:AlternateContent xmlns:mc="http://schemas.openxmlformats.org/markup-compatibility/2006">
              <mc:Choice xmlns:v="urn:schemas-microsoft-com:vml" Requires="v">
                <p:oleObj spid="_x0000_s32289" name="Equation" r:id="rId15" imgW="2057400" imgH="406400" progId="Equation.DSMT4">
                  <p:embed/>
                </p:oleObj>
              </mc:Choice>
              <mc:Fallback>
                <p:oleObj name="Equation" r:id="rId15" imgW="2057400" imgH="406400" progId="Equation.DSMT4">
                  <p:embed/>
                  <p:pic>
                    <p:nvPicPr>
                      <p:cNvPr id="0" name=""/>
                      <p:cNvPicPr/>
                      <p:nvPr/>
                    </p:nvPicPr>
                    <p:blipFill>
                      <a:blip r:embed="rId16"/>
                      <a:stretch>
                        <a:fillRect/>
                      </a:stretch>
                    </p:blipFill>
                    <p:spPr>
                      <a:xfrm>
                        <a:off x="3505200" y="2819400"/>
                        <a:ext cx="2057400" cy="4064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566926710"/>
              </p:ext>
            </p:extLst>
          </p:nvPr>
        </p:nvGraphicFramePr>
        <p:xfrm>
          <a:off x="2533650" y="3540035"/>
          <a:ext cx="4000500" cy="406400"/>
        </p:xfrm>
        <a:graphic>
          <a:graphicData uri="http://schemas.openxmlformats.org/presentationml/2006/ole">
            <mc:AlternateContent xmlns:mc="http://schemas.openxmlformats.org/markup-compatibility/2006">
              <mc:Choice xmlns:v="urn:schemas-microsoft-com:vml" Requires="v">
                <p:oleObj spid="_x0000_s32290" name="Equation" r:id="rId17" imgW="4000500" imgH="406400" progId="Equation.DSMT4">
                  <p:embed/>
                </p:oleObj>
              </mc:Choice>
              <mc:Fallback>
                <p:oleObj name="Equation" r:id="rId17" imgW="4000500" imgH="406400" progId="Equation.DSMT4">
                  <p:embed/>
                  <p:pic>
                    <p:nvPicPr>
                      <p:cNvPr id="0" name=""/>
                      <p:cNvPicPr/>
                      <p:nvPr/>
                    </p:nvPicPr>
                    <p:blipFill>
                      <a:blip r:embed="rId18"/>
                      <a:stretch>
                        <a:fillRect/>
                      </a:stretch>
                    </p:blipFill>
                    <p:spPr>
                      <a:xfrm>
                        <a:off x="2533650" y="3540035"/>
                        <a:ext cx="4000500" cy="406400"/>
                      </a:xfrm>
                      <a:prstGeom prst="rect">
                        <a:avLst/>
                      </a:prstGeom>
                    </p:spPr>
                  </p:pic>
                </p:oleObj>
              </mc:Fallback>
            </mc:AlternateContent>
          </a:graphicData>
        </a:graphic>
      </p:graphicFrame>
      <p:sp>
        <p:nvSpPr>
          <p:cNvPr id="5" name="Footer Placeholder 4"/>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35</a:t>
            </a:fld>
            <a:endParaRPr lang="en-US" dirty="0"/>
          </a:p>
        </p:txBody>
      </p:sp>
    </p:spTree>
    <p:extLst>
      <p:ext uri="{BB962C8B-B14F-4D97-AF65-F5344CB8AC3E}">
        <p14:creationId xmlns:p14="http://schemas.microsoft.com/office/powerpoint/2010/main" val="70979766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2800" dirty="0" smtClean="0">
                <a:effectLst/>
                <a:latin typeface="Arial"/>
                <a:cs typeface="Arial"/>
              </a:rPr>
              <a:t>The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8" name="TextBox 7"/>
          <p:cNvSpPr txBox="1"/>
          <p:nvPr/>
        </p:nvSpPr>
        <p:spPr>
          <a:xfrm>
            <a:off x="184178" y="895315"/>
            <a:ext cx="8959822" cy="3477875"/>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endParaRPr lang="en-US" sz="2000"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Numerator is just product of two </a:t>
            </a:r>
            <a:r>
              <a:rPr lang="en-US" dirty="0" err="1" smtClean="0">
                <a:solidFill>
                  <a:prstClr val="black"/>
                </a:solidFill>
                <a:latin typeface="Calibri"/>
                <a:ea typeface="+mn-ea"/>
                <a:cs typeface="+mn-cs"/>
              </a:rPr>
              <a:t>gaussians</a:t>
            </a:r>
            <a:r>
              <a:rPr lang="en-US" dirty="0" smtClean="0">
                <a:solidFill>
                  <a:prstClr val="black"/>
                </a:solidFill>
                <a:latin typeface="Calibri"/>
                <a:ea typeface="+mn-ea"/>
                <a:cs typeface="+mn-cs"/>
              </a:rPr>
              <a:t>.</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Denominator just normalizes posterior to be a PDF.</a:t>
            </a:r>
            <a:endParaRPr lang="en-US" dirty="0">
              <a:solidFill>
                <a:prstClr val="black"/>
              </a:solidFill>
              <a:latin typeface="Calibri"/>
              <a:ea typeface="+mn-ea"/>
              <a:cs typeface="+mn-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199224538"/>
              </p:ext>
            </p:extLst>
          </p:nvPr>
        </p:nvGraphicFramePr>
        <p:xfrm>
          <a:off x="1435100" y="1536631"/>
          <a:ext cx="5575300" cy="1219200"/>
        </p:xfrm>
        <a:graphic>
          <a:graphicData uri="http://schemas.openxmlformats.org/presentationml/2006/ole">
            <mc:AlternateContent xmlns:mc="http://schemas.openxmlformats.org/markup-compatibility/2006">
              <mc:Choice xmlns:v="urn:schemas-microsoft-com:vml" Requires="v">
                <p:oleObj spid="_x0000_s24651" name="Equation" r:id="rId3" imgW="5575300" imgH="1219200" progId="Equation.DSMT4">
                  <p:embed/>
                </p:oleObj>
              </mc:Choice>
              <mc:Fallback>
                <p:oleObj name="Equation" r:id="rId3" imgW="5575300" imgH="1219200" progId="Equation.DSMT4">
                  <p:embed/>
                  <p:pic>
                    <p:nvPicPr>
                      <p:cNvPr id="0" name=""/>
                      <p:cNvPicPr/>
                      <p:nvPr/>
                    </p:nvPicPr>
                    <p:blipFill>
                      <a:blip r:embed="rId4"/>
                      <a:stretch>
                        <a:fillRect/>
                      </a:stretch>
                    </p:blipFill>
                    <p:spPr>
                      <a:xfrm>
                        <a:off x="1435100" y="1536631"/>
                        <a:ext cx="5575300" cy="1219200"/>
                      </a:xfrm>
                      <a:prstGeom prst="rect">
                        <a:avLst/>
                      </a:prstGeom>
                    </p:spPr>
                  </p:pic>
                </p:oleObj>
              </mc:Fallback>
            </mc:AlternateContent>
          </a:graphicData>
        </a:graphic>
      </p:graphicFrame>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36</a:t>
            </a:fld>
            <a:endParaRPr lang="en-US" dirty="0"/>
          </a:p>
        </p:txBody>
      </p:sp>
    </p:spTree>
    <p:extLst>
      <p:ext uri="{BB962C8B-B14F-4D97-AF65-F5344CB8AC3E}">
        <p14:creationId xmlns:p14="http://schemas.microsoft.com/office/powerpoint/2010/main" val="101232637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d_pri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4000"/>
            <a:ext cx="7104108" cy="5334000"/>
          </a:xfrm>
          <a:prstGeom prst="rect">
            <a:avLst/>
          </a:prstGeom>
        </p:spPr>
      </p:pic>
      <p:sp>
        <p:nvSpPr>
          <p:cNvPr id="7" name="Title 6"/>
          <p:cNvSpPr>
            <a:spLocks noGrp="1"/>
          </p:cNvSpPr>
          <p:nvPr>
            <p:ph type="title"/>
          </p:nvPr>
        </p:nvSpPr>
        <p:spPr/>
        <p:txBody>
          <a:bodyPr/>
          <a:lstStyle/>
          <a:p>
            <a:r>
              <a:rPr lang="en-US" sz="2800" dirty="0" smtClean="0">
                <a:effectLst/>
                <a:latin typeface="Arial"/>
                <a:cs typeface="Arial"/>
              </a:rPr>
              <a:t>The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8" name="TextBox 7"/>
          <p:cNvSpPr txBox="1"/>
          <p:nvPr/>
        </p:nvSpPr>
        <p:spPr>
          <a:xfrm>
            <a:off x="184178" y="895315"/>
            <a:ext cx="8959822" cy="2364750"/>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endParaRPr lang="en-US" sz="2000" dirty="0">
              <a:solidFill>
                <a:prstClr val="black"/>
              </a:solidFill>
              <a:latin typeface="Calibri"/>
              <a:ea typeface="+mn-ea"/>
              <a:cs typeface="+mn-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437906899"/>
              </p:ext>
            </p:extLst>
          </p:nvPr>
        </p:nvGraphicFramePr>
        <p:xfrm>
          <a:off x="1435100" y="1536631"/>
          <a:ext cx="5575300" cy="1219200"/>
        </p:xfrm>
        <a:graphic>
          <a:graphicData uri="http://schemas.openxmlformats.org/presentationml/2006/ole">
            <mc:AlternateContent xmlns:mc="http://schemas.openxmlformats.org/markup-compatibility/2006">
              <mc:Choice xmlns:v="urn:schemas-microsoft-com:vml" Requires="v">
                <p:oleObj spid="_x0000_s35908" name="Equation" r:id="rId4" imgW="5575300" imgH="1219200" progId="Equation.DSMT4">
                  <p:embed/>
                </p:oleObj>
              </mc:Choice>
              <mc:Fallback>
                <p:oleObj name="Equation" r:id="rId4" imgW="5575300" imgH="1219200" progId="Equation.DSMT4">
                  <p:embed/>
                  <p:pic>
                    <p:nvPicPr>
                      <p:cNvPr id="0" name=""/>
                      <p:cNvPicPr/>
                      <p:nvPr/>
                    </p:nvPicPr>
                    <p:blipFill>
                      <a:blip r:embed="rId5"/>
                      <a:stretch>
                        <a:fillRect/>
                      </a:stretch>
                    </p:blipFill>
                    <p:spPr>
                      <a:xfrm>
                        <a:off x="1435100" y="1536631"/>
                        <a:ext cx="5575300" cy="1219200"/>
                      </a:xfrm>
                      <a:prstGeom prst="rect">
                        <a:avLst/>
                      </a:prstGeom>
                    </p:spPr>
                  </p:pic>
                </p:oleObj>
              </mc:Fallback>
            </mc:AlternateContent>
          </a:graphicData>
        </a:graphic>
      </p:graphicFrame>
      <p:cxnSp>
        <p:nvCxnSpPr>
          <p:cNvPr id="5" name="Straight Arrow Connector 4"/>
          <p:cNvCxnSpPr/>
          <p:nvPr/>
        </p:nvCxnSpPr>
        <p:spPr>
          <a:xfrm flipH="1">
            <a:off x="3733800" y="2057400"/>
            <a:ext cx="1447800" cy="22860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University at Albany, 22 Oct. 2015</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37</a:t>
            </a:fld>
            <a:endParaRPr lang="en-US" dirty="0"/>
          </a:p>
        </p:txBody>
      </p:sp>
    </p:spTree>
    <p:extLst>
      <p:ext uri="{BB962C8B-B14F-4D97-AF65-F5344CB8AC3E}">
        <p14:creationId xmlns:p14="http://schemas.microsoft.com/office/powerpoint/2010/main" val="152748784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524000"/>
            <a:ext cx="7104106" cy="5334000"/>
          </a:xfrm>
          <a:prstGeom prst="rect">
            <a:avLst/>
          </a:prstGeom>
        </p:spPr>
      </p:pic>
      <p:sp>
        <p:nvSpPr>
          <p:cNvPr id="7" name="Title 6"/>
          <p:cNvSpPr>
            <a:spLocks noGrp="1"/>
          </p:cNvSpPr>
          <p:nvPr>
            <p:ph type="title"/>
          </p:nvPr>
        </p:nvSpPr>
        <p:spPr/>
        <p:txBody>
          <a:bodyPr/>
          <a:lstStyle/>
          <a:p>
            <a:r>
              <a:rPr lang="en-US" sz="2800" dirty="0" smtClean="0">
                <a:effectLst/>
                <a:latin typeface="Arial"/>
                <a:cs typeface="Arial"/>
              </a:rPr>
              <a:t>The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8" name="TextBox 7"/>
          <p:cNvSpPr txBox="1"/>
          <p:nvPr/>
        </p:nvSpPr>
        <p:spPr>
          <a:xfrm>
            <a:off x="184178" y="895315"/>
            <a:ext cx="8959822" cy="2364750"/>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endParaRPr lang="en-US" sz="2000" dirty="0">
              <a:solidFill>
                <a:prstClr val="black"/>
              </a:solidFill>
              <a:latin typeface="Calibri"/>
              <a:ea typeface="+mn-ea"/>
              <a:cs typeface="+mn-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873935660"/>
              </p:ext>
            </p:extLst>
          </p:nvPr>
        </p:nvGraphicFramePr>
        <p:xfrm>
          <a:off x="1435100" y="1536631"/>
          <a:ext cx="5575300" cy="1219200"/>
        </p:xfrm>
        <a:graphic>
          <a:graphicData uri="http://schemas.openxmlformats.org/presentationml/2006/ole">
            <mc:AlternateContent xmlns:mc="http://schemas.openxmlformats.org/markup-compatibility/2006">
              <mc:Choice xmlns:v="urn:schemas-microsoft-com:vml" Requires="v">
                <p:oleObj spid="_x0000_s38980" name="Equation" r:id="rId4" imgW="5575300" imgH="1219200" progId="Equation.DSMT4">
                  <p:embed/>
                </p:oleObj>
              </mc:Choice>
              <mc:Fallback>
                <p:oleObj name="Equation" r:id="rId4" imgW="5575300" imgH="1219200" progId="Equation.DSMT4">
                  <p:embed/>
                  <p:pic>
                    <p:nvPicPr>
                      <p:cNvPr id="0" name=""/>
                      <p:cNvPicPr/>
                      <p:nvPr/>
                    </p:nvPicPr>
                    <p:blipFill>
                      <a:blip r:embed="rId5"/>
                      <a:stretch>
                        <a:fillRect/>
                      </a:stretch>
                    </p:blipFill>
                    <p:spPr>
                      <a:xfrm>
                        <a:off x="1435100" y="1536631"/>
                        <a:ext cx="5575300" cy="1219200"/>
                      </a:xfrm>
                      <a:prstGeom prst="rect">
                        <a:avLst/>
                      </a:prstGeom>
                    </p:spPr>
                  </p:pic>
                </p:oleObj>
              </mc:Fallback>
            </mc:AlternateContent>
          </a:graphicData>
        </a:graphic>
      </p:graphicFrame>
      <p:cxnSp>
        <p:nvCxnSpPr>
          <p:cNvPr id="5" name="Straight Arrow Connector 4"/>
          <p:cNvCxnSpPr/>
          <p:nvPr/>
        </p:nvCxnSpPr>
        <p:spPr>
          <a:xfrm>
            <a:off x="3886200" y="2057400"/>
            <a:ext cx="1600200" cy="2209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University at Albany, 22 Oct. 2015</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38</a:t>
            </a:fld>
            <a:endParaRPr lang="en-US" dirty="0"/>
          </a:p>
        </p:txBody>
      </p:sp>
    </p:spTree>
    <p:extLst>
      <p:ext uri="{BB962C8B-B14F-4D97-AF65-F5344CB8AC3E}">
        <p14:creationId xmlns:p14="http://schemas.microsoft.com/office/powerpoint/2010/main" val="282679158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524000"/>
            <a:ext cx="7104106" cy="5333999"/>
          </a:xfrm>
          <a:prstGeom prst="rect">
            <a:avLst/>
          </a:prstGeom>
        </p:spPr>
      </p:pic>
      <p:sp>
        <p:nvSpPr>
          <p:cNvPr id="7" name="Title 6"/>
          <p:cNvSpPr>
            <a:spLocks noGrp="1"/>
          </p:cNvSpPr>
          <p:nvPr>
            <p:ph type="title"/>
          </p:nvPr>
        </p:nvSpPr>
        <p:spPr/>
        <p:txBody>
          <a:bodyPr/>
          <a:lstStyle/>
          <a:p>
            <a:r>
              <a:rPr lang="en-US" sz="2800" dirty="0" smtClean="0">
                <a:effectLst/>
                <a:latin typeface="Arial"/>
                <a:cs typeface="Arial"/>
              </a:rPr>
              <a:t>The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8" name="TextBox 7"/>
          <p:cNvSpPr txBox="1"/>
          <p:nvPr/>
        </p:nvSpPr>
        <p:spPr>
          <a:xfrm>
            <a:off x="184178" y="895315"/>
            <a:ext cx="8959822" cy="2364750"/>
          </a:xfrm>
          <a:prstGeom prst="rect">
            <a:avLst/>
          </a:prstGeom>
          <a:noFill/>
        </p:spPr>
        <p:txBody>
          <a:bodyPr wrap="square" rtlCol="0">
            <a:spAutoFit/>
          </a:bodyPr>
          <a:lstStyle/>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p>
          <a:p>
            <a:pPr defTabSz="457200" eaLnBrk="1" fontAlgn="auto" hangingPunct="1">
              <a:lnSpc>
                <a:spcPct val="90000"/>
              </a:lnSpc>
              <a:spcBef>
                <a:spcPts val="0"/>
              </a:spcBef>
              <a:spcAft>
                <a:spcPts val="0"/>
              </a:spcAft>
            </a:pPr>
            <a:r>
              <a:rPr lang="en-US" dirty="0" smtClean="0">
                <a:solidFill>
                  <a:prstClr val="black"/>
                </a:solidFill>
                <a:latin typeface="Calibri"/>
                <a:ea typeface="+mn-ea"/>
                <a:cs typeface="+mn-cs"/>
              </a:rPr>
              <a:t>																	</a:t>
            </a:r>
            <a:r>
              <a:rPr lang="en-US" sz="2000" dirty="0" smtClean="0">
                <a:solidFill>
                  <a:prstClr val="black"/>
                </a:solidFill>
                <a:latin typeface="Calibri"/>
                <a:ea typeface="+mn-ea"/>
                <a:cs typeface="+mn-cs"/>
              </a:rPr>
              <a:t>(10)</a:t>
            </a:r>
            <a:endParaRPr lang="en-US" sz="2000" dirty="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dirty="0" smtClean="0">
              <a:solidFill>
                <a:prstClr val="black"/>
              </a:solidFill>
              <a:latin typeface="Calibri"/>
              <a:ea typeface="+mn-ea"/>
              <a:cs typeface="+mn-cs"/>
            </a:endParaRPr>
          </a:p>
          <a:p>
            <a:pPr defTabSz="457200" eaLnBrk="1" fontAlgn="auto" hangingPunct="1">
              <a:lnSpc>
                <a:spcPct val="90000"/>
              </a:lnSpc>
              <a:spcBef>
                <a:spcPts val="0"/>
              </a:spcBef>
              <a:spcAft>
                <a:spcPts val="0"/>
              </a:spcAft>
            </a:pPr>
            <a:endParaRPr lang="en-US" sz="2000" dirty="0" smtClean="0">
              <a:solidFill>
                <a:prstClr val="black"/>
              </a:solidFill>
              <a:latin typeface="Calibri"/>
              <a:ea typeface="+mn-ea"/>
              <a:cs typeface="+mn-cs"/>
            </a:endParaRPr>
          </a:p>
          <a:p>
            <a:pPr defTabSz="457200" eaLnBrk="1" fontAlgn="auto" hangingPunct="1">
              <a:lnSpc>
                <a:spcPct val="110000"/>
              </a:lnSpc>
              <a:spcBef>
                <a:spcPts val="0"/>
              </a:spcBef>
              <a:spcAft>
                <a:spcPts val="0"/>
              </a:spcAft>
            </a:pPr>
            <a:endParaRPr lang="en-US" sz="2000" dirty="0">
              <a:solidFill>
                <a:prstClr val="black"/>
              </a:solidFill>
              <a:latin typeface="Calibri"/>
              <a:ea typeface="+mn-ea"/>
              <a:cs typeface="+mn-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858338424"/>
              </p:ext>
            </p:extLst>
          </p:nvPr>
        </p:nvGraphicFramePr>
        <p:xfrm>
          <a:off x="1435100" y="1536631"/>
          <a:ext cx="5575300" cy="1219200"/>
        </p:xfrm>
        <a:graphic>
          <a:graphicData uri="http://schemas.openxmlformats.org/presentationml/2006/ole">
            <mc:AlternateContent xmlns:mc="http://schemas.openxmlformats.org/markup-compatibility/2006">
              <mc:Choice xmlns:v="urn:schemas-microsoft-com:vml" Requires="v">
                <p:oleObj spid="_x0000_s40004" name="Equation" r:id="rId4" imgW="5575300" imgH="1219200" progId="Equation.DSMT4">
                  <p:embed/>
                </p:oleObj>
              </mc:Choice>
              <mc:Fallback>
                <p:oleObj name="Equation" r:id="rId4" imgW="5575300" imgH="1219200" progId="Equation.DSMT4">
                  <p:embed/>
                  <p:pic>
                    <p:nvPicPr>
                      <p:cNvPr id="0" name=""/>
                      <p:cNvPicPr/>
                      <p:nvPr/>
                    </p:nvPicPr>
                    <p:blipFill>
                      <a:blip r:embed="rId5"/>
                      <a:stretch>
                        <a:fillRect/>
                      </a:stretch>
                    </p:blipFill>
                    <p:spPr>
                      <a:xfrm>
                        <a:off x="1435100" y="1536631"/>
                        <a:ext cx="5575300" cy="1219200"/>
                      </a:xfrm>
                      <a:prstGeom prst="rect">
                        <a:avLst/>
                      </a:prstGeom>
                    </p:spPr>
                  </p:pic>
                </p:oleObj>
              </mc:Fallback>
            </mc:AlternateContent>
          </a:graphicData>
        </a:graphic>
      </p:graphicFrame>
      <p:cxnSp>
        <p:nvCxnSpPr>
          <p:cNvPr id="5" name="Straight Arrow Connector 4"/>
          <p:cNvCxnSpPr/>
          <p:nvPr/>
        </p:nvCxnSpPr>
        <p:spPr>
          <a:xfrm>
            <a:off x="1905000" y="2514600"/>
            <a:ext cx="2438400" cy="8382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Footer Placeholder 8"/>
          <p:cNvSpPr>
            <a:spLocks noGrp="1"/>
          </p:cNvSpPr>
          <p:nvPr>
            <p:ph type="ftr" sz="quarter" idx="3"/>
          </p:nvPr>
        </p:nvSpPr>
        <p:spPr/>
        <p:txBody>
          <a:bodyPr/>
          <a:lstStyle/>
          <a:p>
            <a:r>
              <a:rPr lang="en-US" smtClean="0"/>
              <a:t>University at Albany, 22 Oct. 2015</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39</a:t>
            </a:fld>
            <a:endParaRPr lang="en-US" dirty="0"/>
          </a:p>
        </p:txBody>
      </p:sp>
    </p:spTree>
    <p:extLst>
      <p:ext uri="{BB962C8B-B14F-4D97-AF65-F5344CB8AC3E}">
        <p14:creationId xmlns:p14="http://schemas.microsoft.com/office/powerpoint/2010/main" val="25488523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TextBox 5"/>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4</a:t>
            </a:fld>
            <a:endParaRPr lang="en-US" dirty="0"/>
          </a:p>
        </p:txBody>
      </p:sp>
    </p:spTree>
    <p:extLst>
      <p:ext uri="{BB962C8B-B14F-4D97-AF65-F5344CB8AC3E}">
        <p14:creationId xmlns:p14="http://schemas.microsoft.com/office/powerpoint/2010/main" val="70558475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3130" y="1524425"/>
            <a:ext cx="8336680" cy="1015663"/>
          </a:xfrm>
          <a:prstGeom prst="rect">
            <a:avLst/>
          </a:prstGeom>
        </p:spPr>
        <p:txBody>
          <a:bodyPr wrap="square">
            <a:spAutoFit/>
          </a:bodyPr>
          <a:lstStyle/>
          <a:p>
            <a:pPr defTabSz="457200" eaLnBrk="1" fontAlgn="auto" hangingPunct="1">
              <a:spcBef>
                <a:spcPts val="0"/>
              </a:spcBef>
              <a:spcAft>
                <a:spcPts val="0"/>
              </a:spcAft>
            </a:pPr>
            <a:r>
              <a:rPr lang="en-US" sz="3600" baseline="30000" dirty="0">
                <a:solidFill>
                  <a:prstClr val="black"/>
                </a:solidFill>
                <a:latin typeface="Calibri"/>
                <a:ea typeface="+mn-ea"/>
                <a:cs typeface="Lucida Bright"/>
              </a:rPr>
              <a:t>Product of d-dimensional </a:t>
            </a:r>
            <a:r>
              <a:rPr lang="en-US" sz="3600" baseline="30000" dirty="0" err="1">
                <a:solidFill>
                  <a:prstClr val="black"/>
                </a:solidFill>
                <a:latin typeface="Calibri"/>
                <a:ea typeface="+mn-ea"/>
                <a:cs typeface="Lucida Bright"/>
              </a:rPr>
              <a:t>normals</a:t>
            </a:r>
            <a:r>
              <a:rPr lang="en-US" sz="3600" baseline="30000" dirty="0">
                <a:solidFill>
                  <a:prstClr val="black"/>
                </a:solidFill>
                <a:latin typeface="Calibri"/>
                <a:ea typeface="+mn-ea"/>
                <a:cs typeface="Lucida Bright"/>
              </a:rPr>
              <a:t> with </a:t>
            </a:r>
            <a:r>
              <a:rPr lang="en-US" sz="3600" baseline="30000" dirty="0" smtClean="0">
                <a:solidFill>
                  <a:prstClr val="black"/>
                </a:solidFill>
                <a:latin typeface="Calibri"/>
                <a:ea typeface="+mn-ea"/>
                <a:cs typeface="Lucida Bright"/>
              </a:rPr>
              <a:t>means</a:t>
            </a:r>
            <a:r>
              <a:rPr lang="en-US" sz="36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and </a:t>
            </a:r>
            <a:r>
              <a:rPr lang="en-US" sz="36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and</a:t>
            </a:r>
            <a:endParaRPr lang="en-US" sz="3600" baseline="30000" dirty="0">
              <a:solidFill>
                <a:prstClr val="black"/>
              </a:solidFill>
              <a:latin typeface="Calibri"/>
              <a:ea typeface="+mn-ea"/>
              <a:cs typeface="Lucida Bright"/>
            </a:endParaRPr>
          </a:p>
          <a:p>
            <a:pPr defTabSz="457200" eaLnBrk="1" fontAlgn="auto" hangingPunct="1">
              <a:spcBef>
                <a:spcPts val="0"/>
              </a:spcBef>
              <a:spcAft>
                <a:spcPts val="0"/>
              </a:spcAft>
            </a:pPr>
            <a:r>
              <a:rPr lang="en-US" sz="3600" baseline="30000" dirty="0">
                <a:solidFill>
                  <a:prstClr val="black"/>
                </a:solidFill>
                <a:latin typeface="Calibri"/>
                <a:ea typeface="+mn-ea"/>
                <a:cs typeface="Lucida Bright"/>
              </a:rPr>
              <a:t>covariance matrices </a:t>
            </a:r>
            <a:r>
              <a:rPr lang="en-US" sz="3600" baseline="30000" dirty="0" smtClean="0">
                <a:solidFill>
                  <a:prstClr val="black"/>
                </a:solidFill>
                <a:latin typeface="Calibri"/>
                <a:ea typeface="+mn-ea"/>
                <a:cs typeface="Lucida Bright"/>
              </a:rPr>
              <a:t>     and</a:t>
            </a:r>
            <a:r>
              <a:rPr lang="en-US" sz="3600" i="1" baseline="-25000" dirty="0" smtClean="0">
                <a:solidFill>
                  <a:prstClr val="black"/>
                </a:solidFill>
                <a:latin typeface="Calibri"/>
                <a:ea typeface="+mn-ea"/>
                <a:cs typeface="Lucida Bright"/>
              </a:rPr>
              <a:t>       </a:t>
            </a:r>
            <a:r>
              <a:rPr lang="en-US" sz="3600" baseline="30000" dirty="0" smtClean="0">
                <a:solidFill>
                  <a:prstClr val="black"/>
                </a:solidFill>
                <a:latin typeface="Calibri"/>
                <a:ea typeface="+mn-ea"/>
                <a:cs typeface="Lucida Bright"/>
              </a:rPr>
              <a:t>is </a:t>
            </a:r>
            <a:r>
              <a:rPr lang="en-US" sz="3600" baseline="30000" dirty="0">
                <a:solidFill>
                  <a:prstClr val="black"/>
                </a:solidFill>
                <a:latin typeface="Calibri"/>
                <a:ea typeface="+mn-ea"/>
                <a:cs typeface="Lucida Bright"/>
              </a:rPr>
              <a:t>normal.</a:t>
            </a:r>
            <a:endParaRPr lang="en-US" sz="3600" dirty="0">
              <a:solidFill>
                <a:prstClr val="black"/>
              </a:solidFill>
              <a:latin typeface="Calibri"/>
              <a:ea typeface="+mn-ea"/>
              <a:cs typeface="Lucida Bright"/>
            </a:endParaRPr>
          </a:p>
        </p:txBody>
      </p:sp>
      <p:sp>
        <p:nvSpPr>
          <p:cNvPr id="9" name="TextBox 8"/>
          <p:cNvSpPr txBox="1"/>
          <p:nvPr/>
        </p:nvSpPr>
        <p:spPr>
          <a:xfrm>
            <a:off x="429060" y="3282976"/>
            <a:ext cx="1894469" cy="523220"/>
          </a:xfrm>
          <a:prstGeom prst="rect">
            <a:avLst/>
          </a:prstGeom>
          <a:noFill/>
        </p:spPr>
        <p:txBody>
          <a:bodyPr wrap="none" rtlCol="0">
            <a:spAutoFit/>
          </a:bodyPr>
          <a:lstStyle/>
          <a:p>
            <a:pPr defTabSz="457200" eaLnBrk="1" fontAlgn="auto" hangingPunct="1">
              <a:spcBef>
                <a:spcPts val="0"/>
              </a:spcBef>
              <a:spcAft>
                <a:spcPts val="0"/>
              </a:spcAft>
            </a:pPr>
            <a:r>
              <a:rPr lang="en-US" sz="2800" dirty="0" smtClean="0">
                <a:latin typeface="Calibri"/>
                <a:ea typeface="+mn-ea"/>
                <a:cs typeface="+mn-cs"/>
              </a:rPr>
              <a:t>Covariance:</a:t>
            </a:r>
            <a:r>
              <a:rPr lang="el-GR" sz="2800" dirty="0" smtClean="0">
                <a:latin typeface="Calibri"/>
                <a:ea typeface="+mn-ea"/>
                <a:cs typeface="+mn-cs"/>
              </a:rPr>
              <a:t> </a:t>
            </a:r>
            <a:endParaRPr lang="el-GR" sz="2800" dirty="0">
              <a:latin typeface="Calibri"/>
              <a:ea typeface="+mn-ea"/>
              <a:cs typeface="+mn-cs"/>
            </a:endParaRPr>
          </a:p>
        </p:txBody>
      </p:sp>
      <p:sp>
        <p:nvSpPr>
          <p:cNvPr id="10" name="TextBox 9"/>
          <p:cNvSpPr txBox="1"/>
          <p:nvPr/>
        </p:nvSpPr>
        <p:spPr>
          <a:xfrm>
            <a:off x="429060" y="4003611"/>
            <a:ext cx="1127056" cy="523220"/>
          </a:xfrm>
          <a:prstGeom prst="rect">
            <a:avLst/>
          </a:prstGeom>
          <a:noFill/>
        </p:spPr>
        <p:txBody>
          <a:bodyPr wrap="none" rtlCol="0">
            <a:spAutoFit/>
          </a:bodyPr>
          <a:lstStyle/>
          <a:p>
            <a:pPr defTabSz="457200" eaLnBrk="1" fontAlgn="auto" hangingPunct="1">
              <a:spcBef>
                <a:spcPts val="0"/>
              </a:spcBef>
              <a:spcAft>
                <a:spcPts val="0"/>
              </a:spcAft>
            </a:pPr>
            <a:r>
              <a:rPr lang="en-US" sz="2800" dirty="0" smtClean="0">
                <a:latin typeface="Calibri"/>
                <a:ea typeface="+mn-ea"/>
                <a:cs typeface="Lucida Bright"/>
              </a:rPr>
              <a:t>Mean: </a:t>
            </a:r>
            <a:endParaRPr lang="el-GR" sz="2800" dirty="0">
              <a:latin typeface="Lucida Bright"/>
              <a:ea typeface="+mn-ea"/>
              <a:cs typeface="Lucida Bright"/>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767570767"/>
              </p:ext>
            </p:extLst>
          </p:nvPr>
        </p:nvGraphicFramePr>
        <p:xfrm>
          <a:off x="2528098" y="2606324"/>
          <a:ext cx="3810000" cy="355600"/>
        </p:xfrm>
        <a:graphic>
          <a:graphicData uri="http://schemas.openxmlformats.org/presentationml/2006/ole">
            <mc:AlternateContent xmlns:mc="http://schemas.openxmlformats.org/markup-compatibility/2006">
              <mc:Choice xmlns:v="urn:schemas-microsoft-com:vml" Requires="v">
                <p:oleObj spid="_x0000_s33234" name="Equation" r:id="rId3" imgW="3810000" imgH="355600" progId="Equation.DSMT4">
                  <p:embed/>
                </p:oleObj>
              </mc:Choice>
              <mc:Fallback>
                <p:oleObj name="Equation" r:id="rId3" imgW="3810000" imgH="355600" progId="Equation.DSMT4">
                  <p:embed/>
                  <p:pic>
                    <p:nvPicPr>
                      <p:cNvPr id="0" name=""/>
                      <p:cNvPicPr/>
                      <p:nvPr/>
                    </p:nvPicPr>
                    <p:blipFill>
                      <a:blip r:embed="rId4"/>
                      <a:stretch>
                        <a:fillRect/>
                      </a:stretch>
                    </p:blipFill>
                    <p:spPr>
                      <a:xfrm>
                        <a:off x="2528098" y="2606324"/>
                        <a:ext cx="3810000" cy="3556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712854433"/>
              </p:ext>
            </p:extLst>
          </p:nvPr>
        </p:nvGraphicFramePr>
        <p:xfrm>
          <a:off x="3543300" y="3341386"/>
          <a:ext cx="2057400" cy="406400"/>
        </p:xfrm>
        <a:graphic>
          <a:graphicData uri="http://schemas.openxmlformats.org/presentationml/2006/ole">
            <mc:AlternateContent xmlns:mc="http://schemas.openxmlformats.org/markup-compatibility/2006">
              <mc:Choice xmlns:v="urn:schemas-microsoft-com:vml" Requires="v">
                <p:oleObj spid="_x0000_s33235" name="Equation" r:id="rId5" imgW="2057400" imgH="406400" progId="Equation.DSMT4">
                  <p:embed/>
                </p:oleObj>
              </mc:Choice>
              <mc:Fallback>
                <p:oleObj name="Equation" r:id="rId5" imgW="2057400" imgH="406400" progId="Equation.DSMT4">
                  <p:embed/>
                  <p:pic>
                    <p:nvPicPr>
                      <p:cNvPr id="0" name=""/>
                      <p:cNvPicPr/>
                      <p:nvPr/>
                    </p:nvPicPr>
                    <p:blipFill>
                      <a:blip r:embed="rId6"/>
                      <a:stretch>
                        <a:fillRect/>
                      </a:stretch>
                    </p:blipFill>
                    <p:spPr>
                      <a:xfrm>
                        <a:off x="3543300" y="3341386"/>
                        <a:ext cx="2057400" cy="4064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135432764"/>
              </p:ext>
            </p:extLst>
          </p:nvPr>
        </p:nvGraphicFramePr>
        <p:xfrm>
          <a:off x="2571750" y="4062021"/>
          <a:ext cx="4000500" cy="406400"/>
        </p:xfrm>
        <a:graphic>
          <a:graphicData uri="http://schemas.openxmlformats.org/presentationml/2006/ole">
            <mc:AlternateContent xmlns:mc="http://schemas.openxmlformats.org/markup-compatibility/2006">
              <mc:Choice xmlns:v="urn:schemas-microsoft-com:vml" Requires="v">
                <p:oleObj spid="_x0000_s33236" name="Equation" r:id="rId7" imgW="4000500" imgH="406400" progId="Equation.DSMT4">
                  <p:embed/>
                </p:oleObj>
              </mc:Choice>
              <mc:Fallback>
                <p:oleObj name="Equation" r:id="rId7" imgW="4000500" imgH="406400" progId="Equation.DSMT4">
                  <p:embed/>
                  <p:pic>
                    <p:nvPicPr>
                      <p:cNvPr id="0" name=""/>
                      <p:cNvPicPr/>
                      <p:nvPr/>
                    </p:nvPicPr>
                    <p:blipFill>
                      <a:blip r:embed="rId8"/>
                      <a:stretch>
                        <a:fillRect/>
                      </a:stretch>
                    </p:blipFill>
                    <p:spPr>
                      <a:xfrm>
                        <a:off x="2571750" y="4062021"/>
                        <a:ext cx="4000500" cy="4064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180598510"/>
              </p:ext>
            </p:extLst>
          </p:nvPr>
        </p:nvGraphicFramePr>
        <p:xfrm>
          <a:off x="6103532" y="1649186"/>
          <a:ext cx="292100" cy="355600"/>
        </p:xfrm>
        <a:graphic>
          <a:graphicData uri="http://schemas.openxmlformats.org/presentationml/2006/ole">
            <mc:AlternateContent xmlns:mc="http://schemas.openxmlformats.org/markup-compatibility/2006">
              <mc:Choice xmlns:v="urn:schemas-microsoft-com:vml" Requires="v">
                <p:oleObj spid="_x0000_s33237" name="Equation" r:id="rId9" imgW="292100" imgH="355600" progId="Equation.DSMT4">
                  <p:embed/>
                </p:oleObj>
              </mc:Choice>
              <mc:Fallback>
                <p:oleObj name="Equation" r:id="rId9" imgW="292100" imgH="355600" progId="Equation.DSMT4">
                  <p:embed/>
                  <p:pic>
                    <p:nvPicPr>
                      <p:cNvPr id="0" name=""/>
                      <p:cNvPicPr/>
                      <p:nvPr/>
                    </p:nvPicPr>
                    <p:blipFill>
                      <a:blip r:embed="rId10"/>
                      <a:stretch>
                        <a:fillRect/>
                      </a:stretch>
                    </p:blipFill>
                    <p:spPr>
                      <a:xfrm>
                        <a:off x="6103532" y="1649186"/>
                        <a:ext cx="292100" cy="3556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80277876"/>
              </p:ext>
            </p:extLst>
          </p:nvPr>
        </p:nvGraphicFramePr>
        <p:xfrm>
          <a:off x="7105447" y="1649186"/>
          <a:ext cx="317500" cy="355600"/>
        </p:xfrm>
        <a:graphic>
          <a:graphicData uri="http://schemas.openxmlformats.org/presentationml/2006/ole">
            <mc:AlternateContent xmlns:mc="http://schemas.openxmlformats.org/markup-compatibility/2006">
              <mc:Choice xmlns:v="urn:schemas-microsoft-com:vml" Requires="v">
                <p:oleObj spid="_x0000_s33238" name="Equation" r:id="rId11" imgW="317500" imgH="355600" progId="Equation.DSMT4">
                  <p:embed/>
                </p:oleObj>
              </mc:Choice>
              <mc:Fallback>
                <p:oleObj name="Equation" r:id="rId11" imgW="317500" imgH="355600" progId="Equation.DSMT4">
                  <p:embed/>
                  <p:pic>
                    <p:nvPicPr>
                      <p:cNvPr id="0" name=""/>
                      <p:cNvPicPr/>
                      <p:nvPr/>
                    </p:nvPicPr>
                    <p:blipFill>
                      <a:blip r:embed="rId12"/>
                      <a:stretch>
                        <a:fillRect/>
                      </a:stretch>
                    </p:blipFill>
                    <p:spPr>
                      <a:xfrm>
                        <a:off x="7105447" y="1649186"/>
                        <a:ext cx="317500" cy="3556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020424721"/>
              </p:ext>
            </p:extLst>
          </p:nvPr>
        </p:nvGraphicFramePr>
        <p:xfrm>
          <a:off x="2835714" y="2012203"/>
          <a:ext cx="330200" cy="355600"/>
        </p:xfrm>
        <a:graphic>
          <a:graphicData uri="http://schemas.openxmlformats.org/presentationml/2006/ole">
            <mc:AlternateContent xmlns:mc="http://schemas.openxmlformats.org/markup-compatibility/2006">
              <mc:Choice xmlns:v="urn:schemas-microsoft-com:vml" Requires="v">
                <p:oleObj spid="_x0000_s33239" name="Equation" r:id="rId13" imgW="330200" imgH="355600" progId="Equation.DSMT4">
                  <p:embed/>
                </p:oleObj>
              </mc:Choice>
              <mc:Fallback>
                <p:oleObj name="Equation" r:id="rId13" imgW="330200" imgH="355600" progId="Equation.DSMT4">
                  <p:embed/>
                  <p:pic>
                    <p:nvPicPr>
                      <p:cNvPr id="0" name=""/>
                      <p:cNvPicPr/>
                      <p:nvPr/>
                    </p:nvPicPr>
                    <p:blipFill>
                      <a:blip r:embed="rId14"/>
                      <a:stretch>
                        <a:fillRect/>
                      </a:stretch>
                    </p:blipFill>
                    <p:spPr>
                      <a:xfrm>
                        <a:off x="2835714" y="2012203"/>
                        <a:ext cx="330200" cy="3556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205839155"/>
              </p:ext>
            </p:extLst>
          </p:nvPr>
        </p:nvGraphicFramePr>
        <p:xfrm>
          <a:off x="3703264" y="2012203"/>
          <a:ext cx="368300" cy="355600"/>
        </p:xfrm>
        <a:graphic>
          <a:graphicData uri="http://schemas.openxmlformats.org/presentationml/2006/ole">
            <mc:AlternateContent xmlns:mc="http://schemas.openxmlformats.org/markup-compatibility/2006">
              <mc:Choice xmlns:v="urn:schemas-microsoft-com:vml" Requires="v">
                <p:oleObj spid="_x0000_s33240" name="Equation" r:id="rId15" imgW="368300" imgH="355600" progId="Equation.DSMT4">
                  <p:embed/>
                </p:oleObj>
              </mc:Choice>
              <mc:Fallback>
                <p:oleObj name="Equation" r:id="rId15" imgW="368300" imgH="355600" progId="Equation.DSMT4">
                  <p:embed/>
                  <p:pic>
                    <p:nvPicPr>
                      <p:cNvPr id="0" name=""/>
                      <p:cNvPicPr/>
                      <p:nvPr/>
                    </p:nvPicPr>
                    <p:blipFill>
                      <a:blip r:embed="rId16"/>
                      <a:stretch>
                        <a:fillRect/>
                      </a:stretch>
                    </p:blipFill>
                    <p:spPr>
                      <a:xfrm>
                        <a:off x="3703264" y="2012203"/>
                        <a:ext cx="368300" cy="355600"/>
                      </a:xfrm>
                      <a:prstGeom prst="rect">
                        <a:avLst/>
                      </a:prstGeom>
                    </p:spPr>
                  </p:pic>
                </p:oleObj>
              </mc:Fallback>
            </mc:AlternateContent>
          </a:graphicData>
        </a:graphic>
      </p:graphicFrame>
      <p:sp>
        <p:nvSpPr>
          <p:cNvPr id="4" name="Title 3"/>
          <p:cNvSpPr>
            <a:spLocks noGrp="1"/>
          </p:cNvSpPr>
          <p:nvPr>
            <p:ph type="title"/>
          </p:nvPr>
        </p:nvSpPr>
        <p:spPr>
          <a:xfrm>
            <a:off x="0" y="-1"/>
            <a:ext cx="9144000" cy="685801"/>
          </a:xfrm>
        </p:spPr>
        <p:txBody>
          <a:bodyPr/>
          <a:lstStyle/>
          <a:p>
            <a:r>
              <a:rPr lang="en-US" sz="2800" dirty="0" err="1" smtClean="0">
                <a:effectLst/>
                <a:latin typeface="Arial"/>
                <a:cs typeface="Arial"/>
              </a:rPr>
              <a:t>Kalman</a:t>
            </a:r>
            <a:r>
              <a:rPr lang="en-US" sz="2800" dirty="0" smtClean="0">
                <a:effectLst/>
                <a:latin typeface="Arial"/>
                <a:cs typeface="Arial"/>
              </a:rPr>
              <a:t> Filter: Cost Challenges</a:t>
            </a:r>
            <a:endParaRPr lang="en-US" sz="2800" dirty="0">
              <a:latin typeface="Arial"/>
              <a:cs typeface="Arial"/>
            </a:endParaRPr>
          </a:p>
        </p:txBody>
      </p:sp>
      <p:sp>
        <p:nvSpPr>
          <p:cNvPr id="2" name="TextBox 1"/>
          <p:cNvSpPr txBox="1"/>
          <p:nvPr/>
        </p:nvSpPr>
        <p:spPr>
          <a:xfrm>
            <a:off x="381000" y="4953000"/>
            <a:ext cx="8229600" cy="1200328"/>
          </a:xfrm>
          <a:prstGeom prst="rect">
            <a:avLst/>
          </a:prstGeom>
          <a:noFill/>
        </p:spPr>
        <p:txBody>
          <a:bodyPr wrap="square" rtlCol="0">
            <a:spAutoFit/>
          </a:bodyPr>
          <a:lstStyle/>
          <a:p>
            <a:r>
              <a:rPr lang="en-US" dirty="0" smtClean="0"/>
              <a:t>Must store and invert covariance matrices.</a:t>
            </a:r>
          </a:p>
          <a:p>
            <a:r>
              <a:rPr lang="en-US" dirty="0" smtClean="0">
                <a:solidFill>
                  <a:srgbClr val="FF0000"/>
                </a:solidFill>
              </a:rPr>
              <a:t>Too big </a:t>
            </a:r>
            <a:r>
              <a:rPr lang="en-US" dirty="0" smtClean="0"/>
              <a:t>to store for large problems.</a:t>
            </a:r>
          </a:p>
          <a:p>
            <a:r>
              <a:rPr lang="en-US" dirty="0" smtClean="0">
                <a:solidFill>
                  <a:srgbClr val="FF0000"/>
                </a:solidFill>
              </a:rPr>
              <a:t>Too costly </a:t>
            </a:r>
            <a:r>
              <a:rPr lang="en-US" dirty="0" smtClean="0"/>
              <a:t>to invert, &gt; O(n</a:t>
            </a:r>
            <a:r>
              <a:rPr lang="en-US" baseline="30000" dirty="0" smtClean="0"/>
              <a:t>2</a:t>
            </a:r>
            <a:r>
              <a:rPr lang="en-US" dirty="0" smtClean="0"/>
              <a:t>).</a:t>
            </a:r>
            <a:endParaRPr lang="en-US" dirty="0"/>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40</a:t>
            </a:fld>
            <a:endParaRPr lang="en-US" dirty="0"/>
          </a:p>
        </p:txBody>
      </p:sp>
    </p:spTree>
    <p:extLst>
      <p:ext uri="{BB962C8B-B14F-4D97-AF65-F5344CB8AC3E}">
        <p14:creationId xmlns:p14="http://schemas.microsoft.com/office/powerpoint/2010/main" val="103884238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ext Box 4"/>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pic>
        <p:nvPicPr>
          <p:cNvPr id="60421" name="Picture 5" descr="new05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1827213"/>
            <a:ext cx="6572250"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Rectangle 7"/>
          <p:cNvSpPr>
            <a:spLocks noGrp="1" noChangeArrowheads="1"/>
          </p:cNvSpPr>
          <p:nvPr>
            <p:ph type="body" sz="half" idx="2"/>
          </p:nvPr>
        </p:nvSpPr>
        <p:spPr>
          <a:xfrm>
            <a:off x="381000" y="1371600"/>
            <a:ext cx="8153400" cy="1143000"/>
          </a:xfrm>
          <a:noFill/>
        </p:spPr>
        <p:txBody>
          <a:bodyPr/>
          <a:lstStyle/>
          <a:p>
            <a:pPr marL="0" indent="0">
              <a:spcBef>
                <a:spcPct val="0"/>
              </a:spcBef>
              <a:buNone/>
            </a:pPr>
            <a:r>
              <a:rPr lang="en-US" sz="2000" dirty="0">
                <a:latin typeface="Arial" charset="0"/>
                <a:ea typeface="ＭＳ Ｐゴシック" charset="0"/>
                <a:cs typeface="ＭＳ Ｐゴシック" charset="0"/>
              </a:rPr>
              <a:t>Represent a prior </a:t>
            </a:r>
            <a:r>
              <a:rPr lang="en-US" sz="2000" dirty="0" err="1">
                <a:latin typeface="Arial" charset="0"/>
                <a:ea typeface="ＭＳ Ｐゴシック" charset="0"/>
                <a:cs typeface="ＭＳ Ｐゴシック" charset="0"/>
              </a:rPr>
              <a:t>pdf</a:t>
            </a:r>
            <a:r>
              <a:rPr lang="en-US" sz="2000" dirty="0">
                <a:latin typeface="Arial" charset="0"/>
                <a:ea typeface="ＭＳ Ｐゴシック" charset="0"/>
                <a:cs typeface="ＭＳ Ｐゴシック" charset="0"/>
              </a:rPr>
              <a:t> by a sample (ensemble) of N values:</a:t>
            </a:r>
          </a:p>
        </p:txBody>
      </p:sp>
      <p:sp>
        <p:nvSpPr>
          <p:cNvPr id="8" name="Title 13"/>
          <p:cNvSpPr>
            <a:spLocks noGrp="1"/>
          </p:cNvSpPr>
          <p:nvPr>
            <p:ph type="title"/>
          </p:nvPr>
        </p:nvSpPr>
        <p:spPr>
          <a:xfrm>
            <a:off x="0" y="0"/>
            <a:ext cx="9144000" cy="685800"/>
          </a:xfrm>
        </p:spPr>
        <p:txBody>
          <a:bodyPr>
            <a:normAutofit/>
          </a:bodyPr>
          <a:lstStyle/>
          <a:p>
            <a:r>
              <a:rPr lang="en-US" sz="2800" dirty="0" smtClean="0">
                <a:effectLst/>
                <a:latin typeface="Arial"/>
                <a:cs typeface="Arial"/>
              </a:rPr>
              <a:t>A One-Dimensional Ensemble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41</a:t>
            </a:fld>
            <a:endParaRPr lang="en-US" dirty="0"/>
          </a:p>
        </p:txBody>
      </p:sp>
      <p:sp>
        <p:nvSpPr>
          <p:cNvPr id="3" name="TextBox 2"/>
          <p:cNvSpPr txBox="1"/>
          <p:nvPr/>
        </p:nvSpPr>
        <p:spPr>
          <a:xfrm>
            <a:off x="609600" y="5105400"/>
            <a:ext cx="7924800" cy="461665"/>
          </a:xfrm>
          <a:prstGeom prst="rect">
            <a:avLst/>
          </a:prstGeom>
          <a:noFill/>
        </p:spPr>
        <p:txBody>
          <a:bodyPr wrap="square" rtlCol="0">
            <a:spAutoFit/>
          </a:bodyPr>
          <a:lstStyle/>
          <a:p>
            <a:r>
              <a:rPr lang="en-US" dirty="0" smtClean="0"/>
              <a:t>Example: Predict temperature on the </a:t>
            </a:r>
            <a:r>
              <a:rPr lang="en-US" dirty="0" smtClean="0"/>
              <a:t>Albany</a:t>
            </a:r>
            <a:r>
              <a:rPr lang="en-US" dirty="0" smtClean="0"/>
              <a:t> </a:t>
            </a:r>
            <a:r>
              <a:rPr lang="en-US" dirty="0" smtClean="0"/>
              <a:t>campus.</a:t>
            </a:r>
            <a:endParaRPr lang="en-US" dirty="0"/>
          </a:p>
        </p:txBody>
      </p:sp>
    </p:spTree>
    <p:extLst>
      <p:ext uri="{BB962C8B-B14F-4D97-AF65-F5344CB8AC3E}">
        <p14:creationId xmlns:p14="http://schemas.microsoft.com/office/powerpoint/2010/main" val="63410899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0" name="Rectangle 7"/>
          <p:cNvSpPr>
            <a:spLocks noChangeArrowheads="1"/>
          </p:cNvSpPr>
          <p:nvPr/>
        </p:nvSpPr>
        <p:spPr bwMode="auto">
          <a:xfrm>
            <a:off x="457200" y="4800600"/>
            <a:ext cx="8153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eaLnBrk="1" fontAlgn="auto" hangingPunct="1">
              <a:lnSpc>
                <a:spcPct val="135000"/>
              </a:lnSpc>
              <a:spcBef>
                <a:spcPts val="0"/>
              </a:spcBef>
              <a:spcAft>
                <a:spcPts val="0"/>
              </a:spcAft>
            </a:pPr>
            <a:r>
              <a:rPr lang="en-US" sz="2000">
                <a:solidFill>
                  <a:prstClr val="black"/>
                </a:solidFill>
                <a:latin typeface="Calibri"/>
                <a:ea typeface="+mn-ea"/>
                <a:cs typeface="+mn-cs"/>
              </a:rPr>
              <a:t>Use sample mean</a:t>
            </a:r>
          </a:p>
          <a:p>
            <a:pPr defTabSz="457200" eaLnBrk="1" fontAlgn="auto" hangingPunct="1">
              <a:lnSpc>
                <a:spcPct val="135000"/>
              </a:lnSpc>
              <a:spcBef>
                <a:spcPts val="0"/>
              </a:spcBef>
              <a:spcAft>
                <a:spcPts val="0"/>
              </a:spcAft>
            </a:pPr>
            <a:r>
              <a:rPr lang="en-US" sz="2000">
                <a:solidFill>
                  <a:prstClr val="black"/>
                </a:solidFill>
                <a:latin typeface="Calibri"/>
                <a:ea typeface="+mn-ea"/>
                <a:cs typeface="+mn-cs"/>
              </a:rPr>
              <a:t>and sample standard deviation </a:t>
            </a:r>
          </a:p>
          <a:p>
            <a:pPr defTabSz="457200" eaLnBrk="1" fontAlgn="auto" hangingPunct="1">
              <a:lnSpc>
                <a:spcPct val="135000"/>
              </a:lnSpc>
              <a:spcBef>
                <a:spcPts val="0"/>
              </a:spcBef>
              <a:spcAft>
                <a:spcPts val="0"/>
              </a:spcAft>
            </a:pPr>
            <a:r>
              <a:rPr lang="en-US" sz="2000">
                <a:solidFill>
                  <a:prstClr val="black"/>
                </a:solidFill>
                <a:latin typeface="Calibri"/>
                <a:ea typeface="+mn-ea"/>
                <a:cs typeface="+mn-cs"/>
              </a:rPr>
              <a:t>to determine a corresponding continuous distribution</a:t>
            </a:r>
          </a:p>
        </p:txBody>
      </p:sp>
      <p:sp>
        <p:nvSpPr>
          <p:cNvPr id="62472"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2473" name="Rectangle 4"/>
          <p:cNvSpPr>
            <a:spLocks noGrp="1" noChangeArrowheads="1"/>
          </p:cNvSpPr>
          <p:nvPr>
            <p:ph type="body" sz="half" idx="2"/>
          </p:nvPr>
        </p:nvSpPr>
        <p:spPr>
          <a:xfrm>
            <a:off x="381000" y="1371600"/>
            <a:ext cx="8153400" cy="1143000"/>
          </a:xfrm>
          <a:noFill/>
        </p:spPr>
        <p:txBody>
          <a:bodyPr/>
          <a:lstStyle/>
          <a:p>
            <a:pPr marL="0" indent="0">
              <a:spcBef>
                <a:spcPct val="0"/>
              </a:spcBef>
              <a:buNone/>
            </a:pPr>
            <a:r>
              <a:rPr lang="en-US" sz="2000" dirty="0">
                <a:latin typeface="Arial" charset="0"/>
                <a:ea typeface="ＭＳ Ｐゴシック" charset="0"/>
                <a:cs typeface="ＭＳ Ｐゴシック" charset="0"/>
              </a:rPr>
              <a:t>Represent a prior </a:t>
            </a:r>
            <a:r>
              <a:rPr lang="en-US" sz="2000" dirty="0" err="1">
                <a:latin typeface="Arial" charset="0"/>
                <a:ea typeface="ＭＳ Ｐゴシック" charset="0"/>
                <a:cs typeface="ＭＳ Ｐゴシック" charset="0"/>
              </a:rPr>
              <a:t>pdf</a:t>
            </a:r>
            <a:r>
              <a:rPr lang="en-US" sz="2000" dirty="0">
                <a:latin typeface="Arial" charset="0"/>
                <a:ea typeface="ＭＳ Ｐゴシック" charset="0"/>
                <a:cs typeface="ＭＳ Ｐゴシック" charset="0"/>
              </a:rPr>
              <a:t> by a sample (ensemble) of N values:</a:t>
            </a:r>
          </a:p>
        </p:txBody>
      </p:sp>
      <p:pic>
        <p:nvPicPr>
          <p:cNvPr id="62474" name="Picture 6" descr="new05_f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8" y="1827213"/>
            <a:ext cx="65817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66" name="Object 2"/>
          <p:cNvGraphicFramePr>
            <a:graphicFrameLocks noChangeAspect="1"/>
          </p:cNvGraphicFramePr>
          <p:nvPr/>
        </p:nvGraphicFramePr>
        <p:xfrm>
          <a:off x="2781300" y="4629150"/>
          <a:ext cx="1371600" cy="765175"/>
        </p:xfrm>
        <a:graphic>
          <a:graphicData uri="http://schemas.openxmlformats.org/presentationml/2006/ole">
            <mc:AlternateContent xmlns:mc="http://schemas.openxmlformats.org/markup-compatibility/2006">
              <mc:Choice xmlns:v="urn:schemas-microsoft-com:vml" Requires="v">
                <p:oleObj spid="_x0000_s33992" name="Equation" r:id="rId5" imgW="774700" imgH="431800" progId="Equation.3">
                  <p:embed/>
                </p:oleObj>
              </mc:Choice>
              <mc:Fallback>
                <p:oleObj name="Equation" r:id="rId5" imgW="7747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0" y="4629150"/>
                        <a:ext cx="13716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2467" name="Object 3"/>
          <p:cNvGraphicFramePr>
            <a:graphicFrameLocks noChangeAspect="1"/>
          </p:cNvGraphicFramePr>
          <p:nvPr/>
        </p:nvGraphicFramePr>
        <p:xfrm>
          <a:off x="4267200" y="5067300"/>
          <a:ext cx="2576513" cy="746125"/>
        </p:xfrm>
        <a:graphic>
          <a:graphicData uri="http://schemas.openxmlformats.org/presentationml/2006/ole">
            <mc:AlternateContent xmlns:mc="http://schemas.openxmlformats.org/markup-compatibility/2006">
              <mc:Choice xmlns:v="urn:schemas-microsoft-com:vml" Requires="v">
                <p:oleObj spid="_x0000_s33993" name="Equation" r:id="rId7" imgW="1663700" imgH="482600" progId="Equation.3">
                  <p:embed/>
                </p:oleObj>
              </mc:Choice>
              <mc:Fallback>
                <p:oleObj name="Equation" r:id="rId7" imgW="16637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5067300"/>
                        <a:ext cx="2576513"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2468" name="Object 4"/>
          <p:cNvGraphicFramePr>
            <a:graphicFrameLocks noChangeAspect="1"/>
          </p:cNvGraphicFramePr>
          <p:nvPr/>
        </p:nvGraphicFramePr>
        <p:xfrm>
          <a:off x="6553200" y="5638800"/>
          <a:ext cx="2071688" cy="515938"/>
        </p:xfrm>
        <a:graphic>
          <a:graphicData uri="http://schemas.openxmlformats.org/presentationml/2006/ole">
            <mc:AlternateContent xmlns:mc="http://schemas.openxmlformats.org/markup-compatibility/2006">
              <mc:Choice xmlns:v="urn:schemas-microsoft-com:vml" Requires="v">
                <p:oleObj spid="_x0000_s33994" name="Equation" r:id="rId9" imgW="914400" imgH="228600" progId="Equation.DSMT4">
                  <p:embed/>
                </p:oleObj>
              </mc:Choice>
              <mc:Fallback>
                <p:oleObj name="Equation" r:id="rId9" imgW="9144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3200" y="5638800"/>
                        <a:ext cx="207168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 name="Title 13"/>
          <p:cNvSpPr>
            <a:spLocks noGrp="1"/>
          </p:cNvSpPr>
          <p:nvPr>
            <p:ph type="title"/>
          </p:nvPr>
        </p:nvSpPr>
        <p:spPr>
          <a:xfrm>
            <a:off x="0" y="0"/>
            <a:ext cx="9144000" cy="685800"/>
          </a:xfrm>
        </p:spPr>
        <p:txBody>
          <a:bodyPr>
            <a:normAutofit/>
          </a:bodyPr>
          <a:lstStyle/>
          <a:p>
            <a:r>
              <a:rPr lang="en-US" sz="2800" dirty="0" smtClean="0">
                <a:effectLst/>
                <a:latin typeface="Arial"/>
                <a:cs typeface="Arial"/>
              </a:rPr>
              <a:t>A One-Dimensional Ensemble </a:t>
            </a:r>
            <a:r>
              <a:rPr lang="en-US" sz="2800" dirty="0" err="1" smtClean="0">
                <a:effectLst/>
                <a:latin typeface="Arial"/>
                <a:cs typeface="Arial"/>
              </a:rPr>
              <a:t>Kalman</a:t>
            </a:r>
            <a:r>
              <a:rPr lang="en-US" sz="2800" dirty="0" smtClean="0">
                <a:effectLst/>
                <a:latin typeface="Arial"/>
                <a:cs typeface="Arial"/>
              </a:rPr>
              <a:t> Filter</a:t>
            </a:r>
            <a:endParaRPr lang="en-US" sz="2800" dirty="0">
              <a:latin typeface="Arial"/>
              <a:cs typeface="Arial"/>
            </a:endParaRPr>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42</a:t>
            </a:fld>
            <a:endParaRPr lang="en-US" dirty="0"/>
          </a:p>
        </p:txBody>
      </p:sp>
    </p:spTree>
    <p:extLst>
      <p:ext uri="{BB962C8B-B14F-4D97-AF65-F5344CB8AC3E}">
        <p14:creationId xmlns:p14="http://schemas.microsoft.com/office/powerpoint/2010/main" val="311692072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4517" name="Rectangle 4"/>
          <p:cNvSpPr>
            <a:spLocks noGrp="1" noChangeArrowheads="1"/>
          </p:cNvSpPr>
          <p:nvPr>
            <p:ph type="body" sz="half" idx="2"/>
          </p:nvPr>
        </p:nvSpPr>
        <p:spPr>
          <a:xfrm>
            <a:off x="381000" y="1371600"/>
            <a:ext cx="8153400" cy="1143000"/>
          </a:xfrm>
          <a:noFill/>
        </p:spPr>
        <p:txBody>
          <a:bodyPr/>
          <a:lstStyle/>
          <a:p>
            <a:pPr marL="0" indent="0">
              <a:spcBef>
                <a:spcPct val="0"/>
              </a:spcBef>
              <a:buNone/>
            </a:pPr>
            <a:r>
              <a:rPr lang="en-US" sz="2000" dirty="0">
                <a:latin typeface="Arial" charset="0"/>
                <a:ea typeface="ＭＳ Ｐゴシック" charset="0"/>
                <a:cs typeface="ＭＳ Ｐゴシック" charset="0"/>
              </a:rPr>
              <a:t>If posterior ensemble at time t</a:t>
            </a:r>
            <a:r>
              <a:rPr lang="en-US" sz="2000" baseline="-25000" dirty="0">
                <a:latin typeface="Arial" charset="0"/>
                <a:ea typeface="ＭＳ Ｐゴシック" charset="0"/>
                <a:cs typeface="ＭＳ Ｐゴシック" charset="0"/>
              </a:rPr>
              <a:t>1</a:t>
            </a:r>
            <a:r>
              <a:rPr lang="en-US" sz="2000" dirty="0">
                <a:latin typeface="Arial" charset="0"/>
                <a:ea typeface="ＭＳ Ｐゴシック" charset="0"/>
                <a:cs typeface="ＭＳ Ｐゴシック" charset="0"/>
              </a:rPr>
              <a:t> is T</a:t>
            </a:r>
            <a:r>
              <a:rPr lang="en-US" sz="2000" baseline="-17000" dirty="0">
                <a:latin typeface="Arial" charset="0"/>
                <a:ea typeface="ＭＳ Ｐゴシック" charset="0"/>
                <a:cs typeface="ＭＳ Ｐゴシック" charset="0"/>
              </a:rPr>
              <a:t>1,n</a:t>
            </a:r>
            <a:r>
              <a:rPr lang="en-US" sz="2000" dirty="0">
                <a:latin typeface="Arial" charset="0"/>
                <a:ea typeface="ＭＳ Ｐゴシック" charset="0"/>
                <a:cs typeface="ＭＳ Ｐゴシック" charset="0"/>
              </a:rPr>
              <a:t>,  n = 1, …, N</a:t>
            </a:r>
          </a:p>
        </p:txBody>
      </p:sp>
      <p:pic>
        <p:nvPicPr>
          <p:cNvPr id="64518" name="Picture 5" descr="new07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66975"/>
            <a:ext cx="5265738"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43</a:t>
            </a:fld>
            <a:endParaRPr lang="en-US" dirty="0"/>
          </a:p>
        </p:txBody>
      </p:sp>
    </p:spTree>
    <p:extLst>
      <p:ext uri="{BB962C8B-B14F-4D97-AF65-F5344CB8AC3E}">
        <p14:creationId xmlns:p14="http://schemas.microsoft.com/office/powerpoint/2010/main" val="309661908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6565" name="Rectangle 4"/>
          <p:cNvSpPr>
            <a:spLocks noGrp="1" noChangeArrowheads="1"/>
          </p:cNvSpPr>
          <p:nvPr>
            <p:ph type="body" sz="half" idx="2"/>
          </p:nvPr>
        </p:nvSpPr>
        <p:spPr>
          <a:xfrm>
            <a:off x="381000" y="1371600"/>
            <a:ext cx="8229600" cy="1524000"/>
          </a:xfrm>
          <a:noFill/>
        </p:spPr>
        <p:txBody>
          <a:bodyPr/>
          <a:lstStyle/>
          <a:p>
            <a:pPr marL="0" indent="0">
              <a:spcBef>
                <a:spcPct val="0"/>
              </a:spcBef>
              <a:buNone/>
            </a:pPr>
            <a:r>
              <a:rPr lang="en-US" sz="2000" dirty="0">
                <a:latin typeface="Arial" charset="0"/>
                <a:ea typeface="ＭＳ Ｐゴシック" charset="0"/>
                <a:cs typeface="ＭＳ Ｐゴシック" charset="0"/>
              </a:rPr>
              <a:t>If posterior ensemble at time t</a:t>
            </a:r>
            <a:r>
              <a:rPr lang="en-US" sz="2000" baseline="-25000" dirty="0">
                <a:latin typeface="Arial" charset="0"/>
                <a:ea typeface="ＭＳ Ｐゴシック" charset="0"/>
                <a:cs typeface="ＭＳ Ｐゴシック" charset="0"/>
              </a:rPr>
              <a:t>1</a:t>
            </a:r>
            <a:r>
              <a:rPr lang="en-US" sz="2000" dirty="0">
                <a:latin typeface="Arial" charset="0"/>
                <a:ea typeface="ＭＳ Ｐゴシック" charset="0"/>
                <a:cs typeface="ＭＳ Ｐゴシック" charset="0"/>
              </a:rPr>
              <a:t> is T</a:t>
            </a:r>
            <a:r>
              <a:rPr lang="en-US" sz="2000" baseline="-17000" dirty="0">
                <a:latin typeface="Arial" charset="0"/>
                <a:ea typeface="ＭＳ Ｐゴシック" charset="0"/>
                <a:cs typeface="ＭＳ Ｐゴシック" charset="0"/>
              </a:rPr>
              <a:t>1,n</a:t>
            </a:r>
            <a:r>
              <a:rPr lang="en-US" sz="2000" dirty="0">
                <a:latin typeface="Arial" charset="0"/>
                <a:ea typeface="ＭＳ Ｐゴシック" charset="0"/>
                <a:cs typeface="ＭＳ Ｐゴシック" charset="0"/>
              </a:rPr>
              <a:t>,  n = 1, …, N ,</a:t>
            </a:r>
          </a:p>
          <a:p>
            <a:pPr marL="0" indent="0">
              <a:spcBef>
                <a:spcPct val="0"/>
              </a:spcBef>
              <a:buNone/>
            </a:pPr>
            <a:r>
              <a:rPr lang="en-US" sz="2000" dirty="0">
                <a:latin typeface="Arial" charset="0"/>
                <a:ea typeface="ＭＳ Ｐゴシック" charset="0"/>
                <a:cs typeface="ＭＳ Ｐゴシック" charset="0"/>
              </a:rPr>
              <a:t>advance each member to time t</a:t>
            </a:r>
            <a:r>
              <a:rPr lang="en-US" sz="2000" baseline="-25000" dirty="0">
                <a:latin typeface="Arial" charset="0"/>
                <a:ea typeface="ＭＳ Ｐゴシック" charset="0"/>
                <a:cs typeface="ＭＳ Ｐゴシック" charset="0"/>
              </a:rPr>
              <a:t>2 </a:t>
            </a:r>
            <a:r>
              <a:rPr lang="en-US" sz="2000" dirty="0">
                <a:latin typeface="Arial" charset="0"/>
                <a:ea typeface="ＭＳ Ｐゴシック" charset="0"/>
                <a:cs typeface="ＭＳ Ｐゴシック" charset="0"/>
              </a:rPr>
              <a:t>with model, T</a:t>
            </a:r>
            <a:r>
              <a:rPr lang="en-US" sz="2000" baseline="-17000" dirty="0">
                <a:latin typeface="Arial" charset="0"/>
                <a:ea typeface="ＭＳ Ｐゴシック" charset="0"/>
                <a:cs typeface="ＭＳ Ｐゴシック" charset="0"/>
              </a:rPr>
              <a:t>2,n</a:t>
            </a:r>
            <a:r>
              <a:rPr lang="en-US" sz="2000" dirty="0">
                <a:latin typeface="Arial" charset="0"/>
                <a:ea typeface="ＭＳ Ｐゴシック" charset="0"/>
                <a:cs typeface="ＭＳ Ｐゴシック" charset="0"/>
              </a:rPr>
              <a:t> = L(T</a:t>
            </a:r>
            <a:r>
              <a:rPr lang="en-US" sz="2000" baseline="-17000" dirty="0">
                <a:latin typeface="Arial" charset="0"/>
                <a:ea typeface="ＭＳ Ｐゴシック" charset="0"/>
                <a:cs typeface="ＭＳ Ｐゴシック" charset="0"/>
              </a:rPr>
              <a:t>1, n</a:t>
            </a:r>
            <a:r>
              <a:rPr lang="en-US" sz="2000" dirty="0">
                <a:latin typeface="Arial" charset="0"/>
                <a:ea typeface="ＭＳ Ｐゴシック" charset="0"/>
                <a:cs typeface="ＭＳ Ｐゴシック" charset="0"/>
              </a:rPr>
              <a:t>)  n = 1, …,N .</a:t>
            </a:r>
          </a:p>
        </p:txBody>
      </p:sp>
      <p:pic>
        <p:nvPicPr>
          <p:cNvPr id="66566" name="Picture 6" descr="new07_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466975"/>
            <a:ext cx="5265738"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44</a:t>
            </a:fld>
            <a:endParaRPr lang="en-US" dirty="0"/>
          </a:p>
        </p:txBody>
      </p:sp>
    </p:spTree>
    <p:extLst>
      <p:ext uri="{BB962C8B-B14F-4D97-AF65-F5344CB8AC3E}">
        <p14:creationId xmlns:p14="http://schemas.microsoft.com/office/powerpoint/2010/main" val="152663995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ext Box 3"/>
          <p:cNvSpPr txBox="1">
            <a:spLocks noChangeArrowheads="1"/>
          </p:cNvSpPr>
          <p:nvPr/>
        </p:nvSpPr>
        <p:spPr bwMode="auto">
          <a:xfrm>
            <a:off x="762000" y="18288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auto" hangingPunct="1">
              <a:spcBef>
                <a:spcPct val="50000"/>
              </a:spcBef>
              <a:spcAft>
                <a:spcPts val="0"/>
              </a:spcAft>
            </a:pPr>
            <a:endParaRPr lang="en-US">
              <a:solidFill>
                <a:prstClr val="black"/>
              </a:solidFill>
            </a:endParaRPr>
          </a:p>
        </p:txBody>
      </p:sp>
      <p:sp>
        <p:nvSpPr>
          <p:cNvPr id="68613" name="Rectangle 4"/>
          <p:cNvSpPr>
            <a:spLocks noGrp="1" noChangeArrowheads="1"/>
          </p:cNvSpPr>
          <p:nvPr>
            <p:ph type="body" sz="half" idx="2"/>
          </p:nvPr>
        </p:nvSpPr>
        <p:spPr>
          <a:xfrm>
            <a:off x="381000" y="1371600"/>
            <a:ext cx="8153400" cy="1524000"/>
          </a:xfrm>
          <a:noFill/>
        </p:spPr>
        <p:txBody>
          <a:bodyPr/>
          <a:lstStyle/>
          <a:p>
            <a:pPr marL="0" indent="0">
              <a:spcBef>
                <a:spcPct val="0"/>
              </a:spcBef>
              <a:buNone/>
            </a:pPr>
            <a:r>
              <a:rPr lang="en-US" sz="2000" dirty="0">
                <a:latin typeface="Arial" charset="0"/>
                <a:ea typeface="ＭＳ Ｐゴシック" charset="0"/>
                <a:cs typeface="ＭＳ Ｐゴシック" charset="0"/>
              </a:rPr>
              <a:t>Same as advancing continuous </a:t>
            </a:r>
            <a:r>
              <a:rPr lang="en-US" sz="2000" dirty="0" err="1">
                <a:latin typeface="Arial" charset="0"/>
                <a:ea typeface="ＭＳ Ｐゴシック" charset="0"/>
                <a:cs typeface="ＭＳ Ｐゴシック" charset="0"/>
              </a:rPr>
              <a:t>pdf</a:t>
            </a:r>
            <a:r>
              <a:rPr lang="en-US" sz="2000" dirty="0">
                <a:latin typeface="Arial" charset="0"/>
                <a:ea typeface="ＭＳ Ｐゴシック" charset="0"/>
                <a:cs typeface="ＭＳ Ｐゴシック" charset="0"/>
              </a:rPr>
              <a:t> at time t</a:t>
            </a:r>
            <a:r>
              <a:rPr lang="en-US" sz="2000" baseline="-25000" dirty="0">
                <a:latin typeface="Arial" charset="0"/>
                <a:ea typeface="ＭＳ Ｐゴシック" charset="0"/>
                <a:cs typeface="ＭＳ Ｐゴシック" charset="0"/>
              </a:rPr>
              <a:t>1 </a:t>
            </a:r>
            <a:r>
              <a:rPr lang="en-US" sz="2000" dirty="0">
                <a:latin typeface="Arial" charset="0"/>
                <a:ea typeface="ＭＳ Ｐゴシック" charset="0"/>
                <a:cs typeface="ＭＳ Ｐゴシック" charset="0"/>
              </a:rPr>
              <a:t>…</a:t>
            </a:r>
          </a:p>
          <a:p>
            <a:pPr marL="0" indent="0">
              <a:spcBef>
                <a:spcPct val="0"/>
              </a:spcBef>
            </a:pPr>
            <a:endParaRPr lang="en-US" sz="2000" dirty="0">
              <a:latin typeface="Arial" charset="0"/>
              <a:ea typeface="ＭＳ Ｐゴシック" charset="0"/>
              <a:cs typeface="ＭＳ Ｐゴシック" charset="0"/>
            </a:endParaRPr>
          </a:p>
        </p:txBody>
      </p:sp>
      <p:pic>
        <p:nvPicPr>
          <p:cNvPr id="68614" name="Picture 6" descr="new07_f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213" y="2466975"/>
            <a:ext cx="5265737"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45</a:t>
            </a:fld>
            <a:endParaRPr lang="en-US" dirty="0"/>
          </a:p>
        </p:txBody>
      </p:sp>
    </p:spTree>
    <p:extLst>
      <p:ext uri="{BB962C8B-B14F-4D97-AF65-F5344CB8AC3E}">
        <p14:creationId xmlns:p14="http://schemas.microsoft.com/office/powerpoint/2010/main" val="40582514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new07_f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2466975"/>
            <a:ext cx="5265737"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txBox="1">
            <a:spLocks noChangeArrowheads="1"/>
          </p:cNvSpPr>
          <p:nvPr/>
        </p:nvSpPr>
        <p:spPr>
          <a:xfrm>
            <a:off x="381000" y="1371600"/>
            <a:ext cx="8153400" cy="1524000"/>
          </a:xfrm>
          <a:prstGeom prst="rect">
            <a:avLst/>
          </a:prstGeom>
          <a:noFill/>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Bef>
                <a:spcPct val="0"/>
              </a:spcBef>
              <a:spcAft>
                <a:spcPts val="0"/>
              </a:spcAft>
              <a:buFont typeface="Arial"/>
              <a:buNone/>
            </a:pPr>
            <a:r>
              <a:rPr lang="en-US" sz="2000" dirty="0" smtClean="0">
                <a:solidFill>
                  <a:prstClr val="black"/>
                </a:solidFill>
                <a:latin typeface="Arial" charset="0"/>
                <a:ea typeface="ＭＳ Ｐゴシック" charset="0"/>
                <a:cs typeface="ＭＳ Ｐゴシック" charset="0"/>
              </a:rPr>
              <a:t>Same as advancing continuous </a:t>
            </a:r>
            <a:r>
              <a:rPr lang="en-US" sz="2000" dirty="0" err="1" smtClean="0">
                <a:solidFill>
                  <a:prstClr val="black"/>
                </a:solidFill>
                <a:latin typeface="Arial" charset="0"/>
                <a:ea typeface="ＭＳ Ｐゴシック" charset="0"/>
                <a:cs typeface="ＭＳ Ｐゴシック" charset="0"/>
              </a:rPr>
              <a:t>pdf</a:t>
            </a:r>
            <a:r>
              <a:rPr lang="en-US" sz="2000" dirty="0" smtClean="0">
                <a:solidFill>
                  <a:prstClr val="black"/>
                </a:solidFill>
                <a:latin typeface="Arial" charset="0"/>
                <a:ea typeface="ＭＳ Ｐゴシック" charset="0"/>
                <a:cs typeface="ＭＳ Ｐゴシック" charset="0"/>
              </a:rPr>
              <a:t> at time t</a:t>
            </a:r>
            <a:r>
              <a:rPr lang="en-US" sz="2000" baseline="-25000" dirty="0" smtClean="0">
                <a:solidFill>
                  <a:prstClr val="black"/>
                </a:solidFill>
                <a:latin typeface="Arial" charset="0"/>
                <a:ea typeface="ＭＳ Ｐゴシック" charset="0"/>
                <a:cs typeface="ＭＳ Ｐゴシック" charset="0"/>
              </a:rPr>
              <a:t>1</a:t>
            </a:r>
            <a:endParaRPr lang="en-US" sz="2000" dirty="0" smtClean="0">
              <a:solidFill>
                <a:prstClr val="black"/>
              </a:solidFill>
              <a:latin typeface="Arial" charset="0"/>
              <a:ea typeface="ＭＳ Ｐゴシック" charset="0"/>
              <a:cs typeface="ＭＳ Ｐゴシック" charset="0"/>
            </a:endParaRPr>
          </a:p>
          <a:p>
            <a:pPr marL="0" indent="0" fontAlgn="auto">
              <a:spcBef>
                <a:spcPct val="0"/>
              </a:spcBef>
              <a:spcAft>
                <a:spcPts val="0"/>
              </a:spcAft>
              <a:buFont typeface="Arial"/>
              <a:buNone/>
            </a:pPr>
            <a:r>
              <a:rPr lang="en-US" sz="2000" dirty="0" smtClean="0">
                <a:solidFill>
                  <a:prstClr val="black"/>
                </a:solidFill>
                <a:latin typeface="Arial" charset="0"/>
                <a:ea typeface="ＭＳ Ｐゴシック" charset="0"/>
                <a:cs typeface="ＭＳ Ｐゴシック" charset="0"/>
              </a:rPr>
              <a:t>to time t</a:t>
            </a:r>
            <a:r>
              <a:rPr lang="en-US" sz="2000" baseline="-25000" dirty="0" smtClean="0">
                <a:solidFill>
                  <a:prstClr val="black"/>
                </a:solidFill>
                <a:latin typeface="Arial" charset="0"/>
                <a:ea typeface="ＭＳ Ｐゴシック" charset="0"/>
                <a:cs typeface="ＭＳ Ｐゴシック" charset="0"/>
              </a:rPr>
              <a:t>2</a:t>
            </a:r>
            <a:r>
              <a:rPr lang="en-US" sz="2000" dirty="0" smtClean="0">
                <a:solidFill>
                  <a:prstClr val="black"/>
                </a:solidFill>
                <a:latin typeface="Arial" charset="0"/>
                <a:ea typeface="ＭＳ Ｐゴシック" charset="0"/>
                <a:cs typeface="ＭＳ Ｐゴシック" charset="0"/>
              </a:rPr>
              <a:t> with model L.</a:t>
            </a:r>
            <a:endParaRPr lang="en-US" sz="2000" dirty="0">
              <a:solidFill>
                <a:prstClr val="black"/>
              </a:solidFill>
              <a:latin typeface="Arial" charset="0"/>
              <a:ea typeface="ＭＳ Ｐゴシック" charset="0"/>
              <a:cs typeface="ＭＳ Ｐゴシック" charset="0"/>
            </a:endParaRPr>
          </a:p>
        </p:txBody>
      </p:sp>
      <p:sp>
        <p:nvSpPr>
          <p:cNvPr id="7" name="Title 13"/>
          <p:cNvSpPr>
            <a:spLocks noGrp="1"/>
          </p:cNvSpPr>
          <p:nvPr>
            <p:ph type="title"/>
          </p:nvPr>
        </p:nvSpPr>
        <p:spPr>
          <a:xfrm>
            <a:off x="0" y="0"/>
            <a:ext cx="9144000" cy="685800"/>
          </a:xfrm>
        </p:spPr>
        <p:txBody>
          <a:bodyPr/>
          <a:lstStyle/>
          <a:p>
            <a:r>
              <a:rPr lang="en-US" sz="2400" dirty="0" smtClean="0">
                <a:effectLst/>
                <a:latin typeface="Arial"/>
                <a:cs typeface="Arial"/>
              </a:rPr>
              <a:t>A One-Dimensional Ensemble </a:t>
            </a:r>
            <a:r>
              <a:rPr lang="en-US" sz="2400" dirty="0" err="1" smtClean="0">
                <a:effectLst/>
                <a:latin typeface="Arial"/>
                <a:cs typeface="Arial"/>
              </a:rPr>
              <a:t>Kalman</a:t>
            </a:r>
            <a:r>
              <a:rPr lang="en-US" sz="2400" dirty="0" smtClean="0">
                <a:effectLst/>
                <a:latin typeface="Arial"/>
                <a:cs typeface="Arial"/>
              </a:rPr>
              <a:t> Filter: Model Advance</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3" name="Slide Number Placeholder 2"/>
          <p:cNvSpPr>
            <a:spLocks noGrp="1"/>
          </p:cNvSpPr>
          <p:nvPr>
            <p:ph type="sldNum" sz="quarter" idx="4"/>
          </p:nvPr>
        </p:nvSpPr>
        <p:spPr/>
        <p:txBody>
          <a:bodyPr/>
          <a:lstStyle/>
          <a:p>
            <a:r>
              <a:rPr lang="en-US" smtClean="0"/>
              <a:t>pg </a:t>
            </a:r>
            <a:fld id="{1DCE4C99-821D-0A43-B0D2-0BA6C4E4E578}" type="slidenum">
              <a:rPr lang="en-US" smtClean="0"/>
              <a:pPr/>
              <a:t>46</a:t>
            </a:fld>
            <a:endParaRPr lang="en-US" dirty="0"/>
          </a:p>
        </p:txBody>
      </p:sp>
    </p:spTree>
    <p:extLst>
      <p:ext uri="{BB962C8B-B14F-4D97-AF65-F5344CB8AC3E}">
        <p14:creationId xmlns:p14="http://schemas.microsoft.com/office/powerpoint/2010/main" val="38998393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4" descr="new06_f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3"/>
          <p:cNvSpPr>
            <a:spLocks noGrp="1"/>
          </p:cNvSpPr>
          <p:nvPr>
            <p:ph type="title"/>
          </p:nvPr>
        </p:nvSpPr>
        <p:spPr>
          <a:xfrm>
            <a:off x="0" y="0"/>
            <a:ext cx="9144000" cy="685800"/>
          </a:xfrm>
        </p:spPr>
        <p:txBody>
          <a:bodyPr>
            <a:normAutofit fontScale="90000"/>
          </a:bodyPr>
          <a:lstStyle/>
          <a:p>
            <a:r>
              <a:rPr lang="en-US" sz="2400" dirty="0" smtClean="0">
                <a:effectLst/>
                <a:latin typeface="Arial"/>
                <a:cs typeface="Arial"/>
              </a:rPr>
              <a:t>One-Dimensional Ensemble </a:t>
            </a:r>
            <a:r>
              <a:rPr lang="en-US" sz="2400" dirty="0" err="1" smtClean="0">
                <a:effectLst/>
                <a:latin typeface="Arial"/>
                <a:cs typeface="Arial"/>
              </a:rPr>
              <a:t>Kalman</a:t>
            </a:r>
            <a:r>
              <a:rPr lang="en-US" sz="2400" dirty="0" smtClean="0">
                <a:effectLst/>
                <a:latin typeface="Arial"/>
                <a:cs typeface="Arial"/>
              </a:rPr>
              <a:t> Filter: Assimilating an Observation</a:t>
            </a:r>
            <a:endParaRPr lang="en-US" sz="2400" dirty="0">
              <a:latin typeface="Arial"/>
              <a:cs typeface="Arial"/>
            </a:endParaRPr>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47</a:t>
            </a:fld>
            <a:endParaRPr lang="en-US" dirty="0"/>
          </a:p>
        </p:txBody>
      </p:sp>
    </p:spTree>
    <p:extLst>
      <p:ext uri="{BB962C8B-B14F-4D97-AF65-F5344CB8AC3E}">
        <p14:creationId xmlns:p14="http://schemas.microsoft.com/office/powerpoint/2010/main" val="195061942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5" descr="new06_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Rectangle 3"/>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Fit a Gaussian to the sample.</a:t>
            </a:r>
          </a:p>
        </p:txBody>
      </p:sp>
      <p:sp>
        <p:nvSpPr>
          <p:cNvPr id="8"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48</a:t>
            </a:fld>
            <a:endParaRPr lang="en-US" dirty="0"/>
          </a:p>
        </p:txBody>
      </p:sp>
    </p:spTree>
    <p:extLst>
      <p:ext uri="{BB962C8B-B14F-4D97-AF65-F5344CB8AC3E}">
        <p14:creationId xmlns:p14="http://schemas.microsoft.com/office/powerpoint/2010/main" val="323488726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3" name="Picture 5" descr="new06_f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Rectangle 3"/>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Get the observation likelihood.</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49</a:t>
            </a:fld>
            <a:endParaRPr lang="en-US" dirty="0"/>
          </a:p>
        </p:txBody>
      </p:sp>
    </p:spTree>
    <p:extLst>
      <p:ext uri="{BB962C8B-B14F-4D97-AF65-F5344CB8AC3E}">
        <p14:creationId xmlns:p14="http://schemas.microsoft.com/office/powerpoint/2010/main" val="817635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 name="TextBox 2"/>
          <p:cNvSpPr txBox="1"/>
          <p:nvPr/>
        </p:nvSpPr>
        <p:spPr>
          <a:xfrm>
            <a:off x="914400" y="2209800"/>
            <a:ext cx="7315200" cy="1200328"/>
          </a:xfrm>
          <a:prstGeom prst="rect">
            <a:avLst/>
          </a:prstGeom>
          <a:noFill/>
        </p:spPr>
        <p:txBody>
          <a:bodyPr wrap="square" rtlCol="0">
            <a:spAutoFit/>
          </a:bodyPr>
          <a:lstStyle/>
          <a:p>
            <a:r>
              <a:rPr lang="en-US" dirty="0" smtClean="0"/>
              <a:t>For the ball this is simple:</a:t>
            </a:r>
          </a:p>
          <a:p>
            <a:endParaRPr lang="en-US" dirty="0"/>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072645621"/>
              </p:ext>
            </p:extLst>
          </p:nvPr>
        </p:nvGraphicFramePr>
        <p:xfrm>
          <a:off x="2209800" y="2971800"/>
          <a:ext cx="3251200" cy="914400"/>
        </p:xfrm>
        <a:graphic>
          <a:graphicData uri="http://schemas.openxmlformats.org/presentationml/2006/ole">
            <mc:AlternateContent xmlns:mc="http://schemas.openxmlformats.org/markup-compatibility/2006">
              <mc:Choice xmlns:v="urn:schemas-microsoft-com:vml" Requires="v">
                <p:oleObj spid="_x0000_s1167" name="Equation" r:id="rId3" imgW="1625600" imgH="457200" progId="Equation.DSMT4">
                  <p:embed/>
                </p:oleObj>
              </mc:Choice>
              <mc:Fallback>
                <p:oleObj name="Equation" r:id="rId3" imgW="1625600" imgH="457200" progId="Equation.DSMT4">
                  <p:embed/>
                  <p:pic>
                    <p:nvPicPr>
                      <p:cNvPr id="0" name=""/>
                      <p:cNvPicPr/>
                      <p:nvPr/>
                    </p:nvPicPr>
                    <p:blipFill>
                      <a:blip r:embed="rId4"/>
                      <a:stretch>
                        <a:fillRect/>
                      </a:stretch>
                    </p:blipFill>
                    <p:spPr>
                      <a:xfrm>
                        <a:off x="2209800" y="2971800"/>
                        <a:ext cx="3251200" cy="914400"/>
                      </a:xfrm>
                      <a:prstGeom prst="rect">
                        <a:avLst/>
                      </a:prstGeom>
                    </p:spPr>
                  </p:pic>
                </p:oleObj>
              </mc:Fallback>
            </mc:AlternateContent>
          </a:graphicData>
        </a:graphic>
      </p:graphicFrame>
      <p:sp>
        <p:nvSpPr>
          <p:cNvPr id="9" name="TextBox 8"/>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5</a:t>
            </a:fld>
            <a:endParaRPr lang="en-US" dirty="0"/>
          </a:p>
        </p:txBody>
      </p:sp>
    </p:spTree>
    <p:extLst>
      <p:ext uri="{BB962C8B-B14F-4D97-AF65-F5344CB8AC3E}">
        <p14:creationId xmlns:p14="http://schemas.microsoft.com/office/powerpoint/2010/main" val="20756087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6" descr="new06_f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Rectangle 3"/>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Compute the continuous posterior PDF.</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50</a:t>
            </a:fld>
            <a:endParaRPr lang="en-US" dirty="0"/>
          </a:p>
        </p:txBody>
      </p:sp>
    </p:spTree>
    <p:extLst>
      <p:ext uri="{BB962C8B-B14F-4D97-AF65-F5344CB8AC3E}">
        <p14:creationId xmlns:p14="http://schemas.microsoft.com/office/powerpoint/2010/main" val="304793659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5" descr="new06_f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Rectangle 2"/>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Use a deterministic algorithm to </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adjust</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 the ensemble.</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51</a:t>
            </a:fld>
            <a:endParaRPr lang="en-US" dirty="0"/>
          </a:p>
        </p:txBody>
      </p:sp>
    </p:spTree>
    <p:extLst>
      <p:ext uri="{BB962C8B-B14F-4D97-AF65-F5344CB8AC3E}">
        <p14:creationId xmlns:p14="http://schemas.microsoft.com/office/powerpoint/2010/main" val="210530505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5" descr="new06_f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2"/>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First, </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shift</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 the ensemble to have the exact mean of the posterior.</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52</a:t>
            </a:fld>
            <a:endParaRPr lang="en-US" dirty="0"/>
          </a:p>
        </p:txBody>
      </p:sp>
    </p:spTree>
    <p:extLst>
      <p:ext uri="{BB962C8B-B14F-4D97-AF65-F5344CB8AC3E}">
        <p14:creationId xmlns:p14="http://schemas.microsoft.com/office/powerpoint/2010/main" val="255373571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5" descr="new06_f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095375"/>
            <a:ext cx="877728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2"/>
          <p:cNvSpPr>
            <a:spLocks noGrp="1" noChangeArrowheads="1"/>
          </p:cNvSpPr>
          <p:nvPr>
            <p:ph type="body" idx="1"/>
          </p:nvPr>
        </p:nvSpPr>
        <p:spPr>
          <a:xfrm>
            <a:off x="228600" y="4876800"/>
            <a:ext cx="8763000" cy="1600200"/>
          </a:xfrm>
        </p:spPr>
        <p:txBody>
          <a:bodyPr/>
          <a:lstStyle/>
          <a:p>
            <a:pPr marL="0" indent="0" eaLnBrk="1" hangingPunct="1">
              <a:buNone/>
            </a:pPr>
            <a:r>
              <a:rPr lang="en-US" sz="2200" dirty="0">
                <a:latin typeface="Arial" charset="0"/>
                <a:ea typeface="ＭＳ Ｐゴシック" charset="0"/>
                <a:cs typeface="ＭＳ Ｐゴシック" charset="0"/>
              </a:rPr>
              <a:t>First, </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shift</a:t>
            </a:r>
            <a:r>
              <a:rPr lang="ja-JP" altLang="en-US" sz="2200" dirty="0">
                <a:latin typeface="Arial" charset="0"/>
                <a:ea typeface="ＭＳ Ｐゴシック" charset="0"/>
                <a:cs typeface="ＭＳ Ｐゴシック" charset="0"/>
              </a:rPr>
              <a:t>’</a:t>
            </a:r>
            <a:r>
              <a:rPr lang="en-US" sz="2200" dirty="0">
                <a:latin typeface="Arial" charset="0"/>
                <a:ea typeface="ＭＳ Ｐゴシック" charset="0"/>
                <a:cs typeface="ＭＳ Ｐゴシック" charset="0"/>
              </a:rPr>
              <a:t> the ensemble to have the exact mean of the posterior.</a:t>
            </a:r>
          </a:p>
          <a:p>
            <a:pPr marL="0" indent="0" eaLnBrk="1" hangingPunct="1">
              <a:buNone/>
            </a:pPr>
            <a:r>
              <a:rPr lang="en-US" sz="2200" dirty="0">
                <a:latin typeface="Arial" charset="0"/>
                <a:ea typeface="ＭＳ Ｐゴシック" charset="0"/>
                <a:cs typeface="ＭＳ Ｐゴシック" charset="0"/>
              </a:rPr>
              <a:t>Second, linearly contract to have the exact variance of the posterior.</a:t>
            </a:r>
          </a:p>
          <a:p>
            <a:pPr marL="0" indent="0" eaLnBrk="1" hangingPunct="1">
              <a:buNone/>
            </a:pPr>
            <a:r>
              <a:rPr lang="en-US" sz="2200" dirty="0">
                <a:latin typeface="Arial" charset="0"/>
                <a:ea typeface="ＭＳ Ｐゴシック" charset="0"/>
                <a:cs typeface="ＭＳ Ｐゴシック" charset="0"/>
              </a:rPr>
              <a:t>		Sample statistics are identical to </a:t>
            </a:r>
            <a:r>
              <a:rPr lang="en-US" sz="2200" dirty="0" err="1">
                <a:latin typeface="Arial" charset="0"/>
                <a:ea typeface="ＭＳ Ｐゴシック" charset="0"/>
                <a:cs typeface="ＭＳ Ｐゴシック" charset="0"/>
              </a:rPr>
              <a:t>Kalman</a:t>
            </a:r>
            <a:r>
              <a:rPr lang="en-US" sz="2200" dirty="0">
                <a:latin typeface="Arial" charset="0"/>
                <a:ea typeface="ＭＳ Ｐゴシック" charset="0"/>
                <a:cs typeface="ＭＳ Ｐゴシック" charset="0"/>
              </a:rPr>
              <a:t> filter.</a:t>
            </a:r>
          </a:p>
        </p:txBody>
      </p:sp>
      <p:sp>
        <p:nvSpPr>
          <p:cNvPr id="7" name="Title 13"/>
          <p:cNvSpPr>
            <a:spLocks noGrp="1"/>
          </p:cNvSpPr>
          <p:nvPr>
            <p:ph type="title"/>
          </p:nvPr>
        </p:nvSpPr>
        <p:spPr>
          <a:xfrm>
            <a:off x="0" y="0"/>
            <a:ext cx="9144000" cy="685800"/>
          </a:xfrm>
        </p:spPr>
        <p:txBody>
          <a:bodyPr>
            <a:normAutofit fontScale="90000"/>
          </a:bodyPr>
          <a:lstStyle/>
          <a:p>
            <a:r>
              <a:rPr lang="en-US" sz="2400" dirty="0">
                <a:effectLst/>
                <a:latin typeface="Arial"/>
                <a:cs typeface="Arial"/>
              </a:rPr>
              <a:t>One-Dimensional Ensemble </a:t>
            </a:r>
            <a:r>
              <a:rPr lang="en-US" sz="2400" dirty="0" err="1">
                <a:effectLst/>
                <a:latin typeface="Arial"/>
                <a:cs typeface="Arial"/>
              </a:rPr>
              <a:t>Kalman</a:t>
            </a:r>
            <a:r>
              <a:rPr lang="en-US" sz="2400" dirty="0">
                <a:effectLst/>
                <a:latin typeface="Arial"/>
                <a:cs typeface="Arial"/>
              </a:rPr>
              <a:t> Filter: Assimilating an Observation</a:t>
            </a:r>
            <a:endParaRPr lang="en-US" sz="2400" dirty="0"/>
          </a:p>
        </p:txBody>
      </p:sp>
      <p:sp>
        <p:nvSpPr>
          <p:cNvPr id="2" name="Footer Placeholder 1"/>
          <p:cNvSpPr>
            <a:spLocks noGrp="1"/>
          </p:cNvSpPr>
          <p:nvPr>
            <p:ph type="ftr" sz="quarter" idx="3"/>
          </p:nvPr>
        </p:nvSpPr>
        <p:spPr/>
        <p:txBody>
          <a:bodyPr/>
          <a:lstStyle/>
          <a:p>
            <a:r>
              <a:rPr lang="en-US" smtClean="0"/>
              <a:t>University at Albany, 22 Oct. 2015</a:t>
            </a:r>
            <a:endParaRPr lang="en-US" dirty="0"/>
          </a:p>
        </p:txBody>
      </p:sp>
      <p:sp>
        <p:nvSpPr>
          <p:cNvPr id="4" name="Slide Number Placeholder 3"/>
          <p:cNvSpPr>
            <a:spLocks noGrp="1"/>
          </p:cNvSpPr>
          <p:nvPr>
            <p:ph type="sldNum" sz="quarter" idx="4"/>
          </p:nvPr>
        </p:nvSpPr>
        <p:spPr/>
        <p:txBody>
          <a:bodyPr/>
          <a:lstStyle/>
          <a:p>
            <a:r>
              <a:rPr lang="en-US" smtClean="0"/>
              <a:t>pg </a:t>
            </a:r>
            <a:fld id="{1DCE4C99-821D-0A43-B0D2-0BA6C4E4E578}" type="slidenum">
              <a:rPr lang="en-US" smtClean="0"/>
              <a:pPr/>
              <a:t>53</a:t>
            </a:fld>
            <a:endParaRPr lang="en-US" dirty="0"/>
          </a:p>
        </p:txBody>
      </p:sp>
    </p:spTree>
    <p:extLst>
      <p:ext uri="{BB962C8B-B14F-4D97-AF65-F5344CB8AC3E}">
        <p14:creationId xmlns:p14="http://schemas.microsoft.com/office/powerpoint/2010/main" val="154413650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1143000"/>
          </a:xfrm>
        </p:spPr>
        <p:txBody>
          <a:bodyPr/>
          <a:lstStyle/>
          <a:p>
            <a:r>
              <a:rPr lang="en-US" dirty="0" smtClean="0">
                <a:latin typeface="Arial"/>
                <a:cs typeface="Arial"/>
              </a:rPr>
              <a:t>Single observed variable,</a:t>
            </a:r>
            <a:br>
              <a:rPr lang="en-US" dirty="0" smtClean="0">
                <a:latin typeface="Arial"/>
                <a:cs typeface="Arial"/>
              </a:rPr>
            </a:br>
            <a:r>
              <a:rPr lang="en-US" dirty="0" smtClean="0">
                <a:latin typeface="Arial"/>
                <a:cs typeface="Arial"/>
              </a:rPr>
              <a:t>single unobserved variable.</a:t>
            </a:r>
            <a:endParaRPr lang="en-US" dirty="0">
              <a:latin typeface="Arial"/>
              <a:cs typeface="Arial"/>
            </a:endParaRPr>
          </a:p>
        </p:txBody>
      </p:sp>
      <p:sp>
        <p:nvSpPr>
          <p:cNvPr id="12" name="Rectangle 3"/>
          <p:cNvSpPr txBox="1">
            <a:spLocks noChangeArrowheads="1"/>
          </p:cNvSpPr>
          <p:nvPr/>
        </p:nvSpPr>
        <p:spPr>
          <a:xfrm>
            <a:off x="399802" y="1608604"/>
            <a:ext cx="8513430" cy="3767185"/>
          </a:xfrm>
          <a:prstGeom prst="rect">
            <a:avLst/>
          </a:prstGeom>
        </p:spPr>
        <p:txBody>
          <a:bodyPr wrap="square">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sz="2400" dirty="0" smtClean="0">
                <a:solidFill>
                  <a:prstClr val="black"/>
                </a:solidFill>
                <a:latin typeface="Calibri"/>
                <a:ea typeface="ＭＳ Ｐゴシック" charset="0"/>
                <a:cs typeface="ＭＳ Ｐゴシック" charset="0"/>
              </a:rPr>
              <a:t>So far, we have a known                                                        observation likelihood for a                                                               single variable.</a:t>
            </a:r>
            <a:br>
              <a:rPr lang="en-US" sz="2400" dirty="0" smtClean="0">
                <a:solidFill>
                  <a:prstClr val="black"/>
                </a:solidFill>
                <a:latin typeface="Calibri"/>
                <a:ea typeface="ＭＳ Ｐゴシック" charset="0"/>
                <a:cs typeface="ＭＳ Ｐゴシック" charset="0"/>
              </a:rPr>
            </a:br>
            <a:endParaRPr lang="en-US" sz="2400" dirty="0" smtClean="0">
              <a:solidFill>
                <a:prstClr val="black"/>
              </a:solidFill>
              <a:latin typeface="Calibri"/>
              <a:ea typeface="ＭＳ Ｐゴシック" charset="0"/>
              <a:cs typeface="ＭＳ Ｐゴシック" charset="0"/>
            </a:endParaRPr>
          </a:p>
          <a:p>
            <a:pPr marL="0" indent="0" fontAlgn="auto">
              <a:lnSpc>
                <a:spcPct val="130000"/>
              </a:lnSpc>
              <a:spcAft>
                <a:spcPts val="0"/>
              </a:spcAft>
              <a:buFont typeface="Arial"/>
              <a:buNone/>
            </a:pPr>
            <a:endParaRPr lang="en-US" sz="2400" dirty="0" smtClean="0">
              <a:solidFill>
                <a:prstClr val="black"/>
              </a:solidFill>
              <a:latin typeface="Calibri"/>
              <a:ea typeface="ＭＳ Ｐゴシック" charset="0"/>
              <a:cs typeface="ＭＳ Ｐゴシック" charset="0"/>
            </a:endParaRPr>
          </a:p>
          <a:p>
            <a:pPr marL="0" indent="0" fontAlgn="auto">
              <a:lnSpc>
                <a:spcPct val="130000"/>
              </a:lnSpc>
              <a:spcAft>
                <a:spcPts val="0"/>
              </a:spcAft>
              <a:buFont typeface="Arial"/>
              <a:buNone/>
            </a:pPr>
            <a:r>
              <a:rPr lang="en-US" sz="2400" dirty="0" smtClean="0">
                <a:solidFill>
                  <a:prstClr val="black"/>
                </a:solidFill>
                <a:latin typeface="Calibri"/>
                <a:ea typeface="ＭＳ Ｐゴシック" charset="0"/>
                <a:cs typeface="ＭＳ Ｐゴシック" charset="0"/>
              </a:rPr>
              <a:t>Now, suppose the  model state has an additional </a:t>
            </a:r>
            <a:r>
              <a:rPr lang="en-US" sz="2400" dirty="0" smtClean="0">
                <a:solidFill>
                  <a:prstClr val="black"/>
                </a:solidFill>
                <a:latin typeface="Calibri"/>
                <a:ea typeface="ＭＳ Ｐゴシック" charset="0"/>
                <a:cs typeface="ＭＳ Ｐゴシック" charset="0"/>
              </a:rPr>
              <a:t>variable,</a:t>
            </a:r>
          </a:p>
          <a:p>
            <a:pPr marL="0" indent="0" fontAlgn="auto">
              <a:lnSpc>
                <a:spcPct val="130000"/>
              </a:lnSpc>
              <a:spcAft>
                <a:spcPts val="0"/>
              </a:spcAft>
              <a:buFont typeface="Arial"/>
              <a:buNone/>
            </a:pPr>
            <a:r>
              <a:rPr lang="en-US" sz="2400" dirty="0">
                <a:solidFill>
                  <a:prstClr val="black"/>
                </a:solidFill>
                <a:latin typeface="Calibri"/>
                <a:ea typeface="ＭＳ Ｐゴシック" charset="0"/>
                <a:cs typeface="ＭＳ Ｐゴシック" charset="0"/>
              </a:rPr>
              <a:t> </a:t>
            </a:r>
            <a:r>
              <a:rPr lang="en-US" sz="2400" dirty="0" smtClean="0">
                <a:solidFill>
                  <a:prstClr val="black"/>
                </a:solidFill>
                <a:latin typeface="Calibri"/>
                <a:ea typeface="ＭＳ Ｐゴシック" charset="0"/>
                <a:cs typeface="ＭＳ Ｐゴシック" charset="0"/>
              </a:rPr>
              <a:t>    temperature at Troy.</a:t>
            </a:r>
            <a:endParaRPr lang="en-US" sz="2400" dirty="0" smtClean="0">
              <a:solidFill>
                <a:prstClr val="black"/>
              </a:solidFill>
              <a:latin typeface="Calibri"/>
              <a:ea typeface="ＭＳ Ｐゴシック" charset="0"/>
              <a:cs typeface="ＭＳ Ｐゴシック" charset="0"/>
            </a:endParaRPr>
          </a:p>
          <a:p>
            <a:pPr marL="0" indent="0" fontAlgn="auto">
              <a:lnSpc>
                <a:spcPct val="130000"/>
              </a:lnSpc>
              <a:spcAft>
                <a:spcPts val="0"/>
              </a:spcAft>
              <a:buFont typeface="Arial"/>
              <a:buNone/>
            </a:pPr>
            <a:r>
              <a:rPr lang="en-US" sz="2400" dirty="0" smtClean="0">
                <a:solidFill>
                  <a:prstClr val="black"/>
                </a:solidFill>
                <a:latin typeface="Calibri"/>
                <a:ea typeface="ＭＳ Ｐゴシック" charset="0"/>
                <a:cs typeface="ＭＳ Ｐゴシック" charset="0"/>
              </a:rPr>
              <a:t>How should ensemble members update the additional variable?</a:t>
            </a:r>
            <a:endParaRPr lang="en-US" sz="2400" dirty="0" smtClean="0">
              <a:solidFill>
                <a:prstClr val="black"/>
              </a:solidFill>
              <a:latin typeface="Calibri"/>
              <a:ea typeface="ＭＳ Ｐゴシック" charset="0"/>
              <a:cs typeface="ＭＳ Ｐゴシック" charset="0"/>
            </a:endParaRPr>
          </a:p>
        </p:txBody>
      </p:sp>
      <p:pic>
        <p:nvPicPr>
          <p:cNvPr id="13" name="Picture 12" descr="new06_f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356" y="1497769"/>
            <a:ext cx="438864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5" name="Slide Number Placeholder 4"/>
          <p:cNvSpPr>
            <a:spLocks noGrp="1"/>
          </p:cNvSpPr>
          <p:nvPr>
            <p:ph type="sldNum" sz="quarter" idx="4"/>
          </p:nvPr>
        </p:nvSpPr>
        <p:spPr/>
        <p:txBody>
          <a:bodyPr/>
          <a:lstStyle/>
          <a:p>
            <a:r>
              <a:rPr lang="en-US" smtClean="0"/>
              <a:t>pg </a:t>
            </a:r>
            <a:fld id="{1DCE4C99-821D-0A43-B0D2-0BA6C4E4E578}" type="slidenum">
              <a:rPr lang="en-US" smtClean="0"/>
              <a:pPr/>
              <a:t>54</a:t>
            </a:fld>
            <a:endParaRPr lang="en-US" dirty="0"/>
          </a:p>
        </p:txBody>
      </p:sp>
    </p:spTree>
    <p:extLst>
      <p:ext uri="{BB962C8B-B14F-4D97-AF65-F5344CB8AC3E}">
        <p14:creationId xmlns:p14="http://schemas.microsoft.com/office/powerpoint/2010/main" val="244051990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rPr>
              <a:t>Ensemble filters: Updating additional prior state variables </a:t>
            </a:r>
            <a:endParaRPr lang="en-US" sz="2400" dirty="0"/>
          </a:p>
        </p:txBody>
      </p:sp>
      <p:pic>
        <p:nvPicPr>
          <p:cNvPr id="4" name="Picture 3" descr="s11f0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What should happen to the unobserved variable?</a:t>
            </a: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55</a:t>
            </a:fld>
            <a:endParaRPr lang="en-US" dirty="0"/>
          </a:p>
        </p:txBody>
      </p:sp>
    </p:spTree>
    <p:extLst>
      <p:ext uri="{BB962C8B-B14F-4D97-AF65-F5344CB8AC3E}">
        <p14:creationId xmlns:p14="http://schemas.microsoft.com/office/powerpoint/2010/main" val="19565628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pic>
        <p:nvPicPr>
          <p:cNvPr id="4" name="Picture 3" descr="s11f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Update observed variable with ensemble </a:t>
            </a:r>
            <a:r>
              <a:rPr lang="en-US" dirty="0" err="1" smtClean="0">
                <a:solidFill>
                  <a:prstClr val="black"/>
                </a:solidFill>
                <a:latin typeface="Calibri"/>
                <a:ea typeface="+mn-ea"/>
                <a:cs typeface="+mn-cs"/>
              </a:rPr>
              <a:t>Kalman</a:t>
            </a:r>
            <a:r>
              <a:rPr lang="en-US" dirty="0" smtClean="0">
                <a:solidFill>
                  <a:prstClr val="black"/>
                </a:solidFill>
                <a:latin typeface="Calibri"/>
                <a:ea typeface="+mn-ea"/>
                <a:cs typeface="+mn-cs"/>
              </a:rPr>
              <a:t> filter.</a:t>
            </a: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56</a:t>
            </a:fld>
            <a:endParaRPr lang="en-US" dirty="0"/>
          </a:p>
        </p:txBody>
      </p:sp>
    </p:spTree>
    <p:extLst>
      <p:ext uri="{BB962C8B-B14F-4D97-AF65-F5344CB8AC3E}">
        <p14:creationId xmlns:p14="http://schemas.microsoft.com/office/powerpoint/2010/main" val="104725567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685800"/>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rPr>
              <a:t>Update observed variable with ensemble </a:t>
            </a:r>
            <a:r>
              <a:rPr lang="en-US" dirty="0" err="1">
                <a:solidFill>
                  <a:prstClr val="black"/>
                </a:solidFill>
                <a:latin typeface="Calibri"/>
              </a:rPr>
              <a:t>Kalman</a:t>
            </a:r>
            <a:r>
              <a:rPr lang="en-US" dirty="0">
                <a:solidFill>
                  <a:prstClr val="black"/>
                </a:solidFill>
                <a:latin typeface="Calibri"/>
              </a:rPr>
              <a:t> filter.</a:t>
            </a:r>
          </a:p>
          <a:p>
            <a:pPr defTabSz="457200" eaLnBrk="1" fontAlgn="auto" hangingPunct="1">
              <a:spcBef>
                <a:spcPts val="0"/>
              </a:spcBef>
              <a:spcAft>
                <a:spcPts val="0"/>
              </a:spcAft>
            </a:pPr>
            <a:endParaRPr lang="en-US" dirty="0" smtClean="0">
              <a:solidFill>
                <a:prstClr val="black"/>
              </a:solidFill>
              <a:latin typeface="Calibri"/>
              <a:ea typeface="+mn-ea"/>
              <a:cs typeface="+mn-cs"/>
            </a:endParaRPr>
          </a:p>
        </p:txBody>
      </p:sp>
      <p:pic>
        <p:nvPicPr>
          <p:cNvPr id="6" name="Picture 5" descr="s11f0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57</a:t>
            </a:fld>
            <a:endParaRPr lang="en-US" dirty="0"/>
          </a:p>
        </p:txBody>
      </p:sp>
    </p:spTree>
    <p:extLst>
      <p:ext uri="{BB962C8B-B14F-4D97-AF65-F5344CB8AC3E}">
        <p14:creationId xmlns:p14="http://schemas.microsoft.com/office/powerpoint/2010/main" val="44610263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6064045" y="1092614"/>
            <a:ext cx="2730036" cy="4423825"/>
          </a:xfrm>
          <a:prstGeom prst="rect">
            <a:avLst/>
          </a:prstGeom>
          <a:noFill/>
        </p:spPr>
        <p:txBody>
          <a:bodyPr wrap="square" rtlCol="0">
            <a:norm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rPr>
              <a:t>Update observed variable with ensemble </a:t>
            </a:r>
            <a:r>
              <a:rPr lang="en-US" dirty="0" err="1">
                <a:solidFill>
                  <a:prstClr val="black"/>
                </a:solidFill>
                <a:latin typeface="Calibri"/>
              </a:rPr>
              <a:t>Kalman</a:t>
            </a:r>
            <a:r>
              <a:rPr lang="en-US" dirty="0">
                <a:solidFill>
                  <a:prstClr val="black"/>
                </a:solidFill>
                <a:latin typeface="Calibri"/>
              </a:rPr>
              <a:t> filter.</a:t>
            </a:r>
          </a:p>
        </p:txBody>
      </p:sp>
      <p:pic>
        <p:nvPicPr>
          <p:cNvPr id="4" name="Picture 3" descr="s11f0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58</a:t>
            </a:fld>
            <a:endParaRPr lang="en-US" dirty="0"/>
          </a:p>
        </p:txBody>
      </p:sp>
    </p:spTree>
    <p:extLst>
      <p:ext uri="{BB962C8B-B14F-4D97-AF65-F5344CB8AC3E}">
        <p14:creationId xmlns:p14="http://schemas.microsoft.com/office/powerpoint/2010/main" val="307704227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7" name="Picture 6" descr="s11f0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59</a:t>
            </a:fld>
            <a:endParaRPr lang="en-US" dirty="0"/>
          </a:p>
        </p:txBody>
      </p:sp>
    </p:spTree>
    <p:extLst>
      <p:ext uri="{BB962C8B-B14F-4D97-AF65-F5344CB8AC3E}">
        <p14:creationId xmlns:p14="http://schemas.microsoft.com/office/powerpoint/2010/main" val="32153517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ny_balls_0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066800"/>
            <a:ext cx="6875830" cy="5162602"/>
          </a:xfrm>
          <a:prstGeom prst="rect">
            <a:avLst/>
          </a:prstGeom>
        </p:spPr>
      </p:pic>
      <p:sp>
        <p:nvSpPr>
          <p:cNvPr id="6" name="TextBox 5"/>
          <p:cNvSpPr txBox="1"/>
          <p:nvPr/>
        </p:nvSpPr>
        <p:spPr>
          <a:xfrm>
            <a:off x="609600" y="762000"/>
            <a:ext cx="7924800" cy="830997"/>
          </a:xfrm>
          <a:prstGeom prst="rect">
            <a:avLst/>
          </a:prstGeom>
          <a:noFill/>
        </p:spPr>
        <p:txBody>
          <a:bodyPr wrap="square" rtlCol="0">
            <a:spAutoFit/>
          </a:bodyPr>
          <a:lstStyle/>
          <a:p>
            <a:pPr algn="ctr"/>
            <a:r>
              <a:rPr lang="en-US" dirty="0" smtClean="0"/>
              <a:t>Unsure about release point, velocity, angle…</a:t>
            </a:r>
          </a:p>
          <a:p>
            <a:pPr algn="ctr"/>
            <a:r>
              <a:rPr lang="en-US" dirty="0" smtClean="0"/>
              <a:t>Sample this with an ‘ensemble’ of blue balls.</a:t>
            </a:r>
            <a:endParaRPr lang="en-US" dirty="0"/>
          </a:p>
        </p:txBody>
      </p:sp>
      <p:sp>
        <p:nvSpPr>
          <p:cNvPr id="8" name="TextBox 7"/>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An Ensemble of Model Forecasts Shows Uncertainty</a:t>
            </a: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6</a:t>
            </a:fld>
            <a:endParaRPr lang="en-US" dirty="0"/>
          </a:p>
        </p:txBody>
      </p:sp>
    </p:spTree>
    <p:extLst>
      <p:ext uri="{BB962C8B-B14F-4D97-AF65-F5344CB8AC3E}">
        <p14:creationId xmlns:p14="http://schemas.microsoft.com/office/powerpoint/2010/main" val="10219810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4" name="Picture 3" descr="s11f07.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60</a:t>
            </a:fld>
            <a:endParaRPr lang="en-US" dirty="0"/>
          </a:p>
        </p:txBody>
      </p:sp>
    </p:spTree>
    <p:extLst>
      <p:ext uri="{BB962C8B-B14F-4D97-AF65-F5344CB8AC3E}">
        <p14:creationId xmlns:p14="http://schemas.microsoft.com/office/powerpoint/2010/main" val="84198244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6" name="Picture 5" descr="s11f0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61</a:t>
            </a:fld>
            <a:endParaRPr lang="en-US" dirty="0"/>
          </a:p>
        </p:txBody>
      </p:sp>
    </p:spTree>
    <p:extLst>
      <p:ext uri="{BB962C8B-B14F-4D97-AF65-F5344CB8AC3E}">
        <p14:creationId xmlns:p14="http://schemas.microsoft.com/office/powerpoint/2010/main" val="228400804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4" name="Picture 3" descr="s11f0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62</a:t>
            </a:fld>
            <a:endParaRPr lang="en-US" dirty="0"/>
          </a:p>
        </p:txBody>
      </p:sp>
    </p:spTree>
    <p:extLst>
      <p:ext uri="{BB962C8B-B14F-4D97-AF65-F5344CB8AC3E}">
        <p14:creationId xmlns:p14="http://schemas.microsoft.com/office/powerpoint/2010/main" val="40884363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6064045" y="1092614"/>
            <a:ext cx="2730036"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One variable is observed.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Compute increments for prior ensemble members of observed variable.</a:t>
            </a:r>
          </a:p>
        </p:txBody>
      </p:sp>
      <p:pic>
        <p:nvPicPr>
          <p:cNvPr id="6" name="Picture 5" descr="s11f01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63</a:t>
            </a:fld>
            <a:endParaRPr lang="en-US" dirty="0"/>
          </a:p>
        </p:txBody>
      </p:sp>
    </p:spTree>
    <p:extLst>
      <p:ext uri="{BB962C8B-B14F-4D97-AF65-F5344CB8AC3E}">
        <p14:creationId xmlns:p14="http://schemas.microsoft.com/office/powerpoint/2010/main" val="23348683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823413" y="1092614"/>
            <a:ext cx="3146798" cy="4423825"/>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Using only increments guarantees that if observation had no impact on observed variable, the unobserved variable is unchanged.</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Highly desirable!</a:t>
            </a:r>
          </a:p>
        </p:txBody>
      </p:sp>
      <p:pic>
        <p:nvPicPr>
          <p:cNvPr id="4" name="Picture 3" descr="s11f1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64</a:t>
            </a:fld>
            <a:endParaRPr lang="en-US" dirty="0"/>
          </a:p>
        </p:txBody>
      </p:sp>
    </p:spTree>
    <p:extLst>
      <p:ext uri="{BB962C8B-B14F-4D97-AF65-F5344CB8AC3E}">
        <p14:creationId xmlns:p14="http://schemas.microsoft.com/office/powerpoint/2010/main" val="267890659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141913"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Assume that all we know is the prior joint distribution.</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How should the unobserved variable be impacted?</a:t>
            </a:r>
          </a:p>
          <a:p>
            <a:pPr defTabSz="457200" eaLnBrk="1" fontAlgn="auto" hangingPunct="1">
              <a:spcBef>
                <a:spcPts val="0"/>
              </a:spcBef>
              <a:spcAft>
                <a:spcPts val="0"/>
              </a:spcAft>
            </a:pPr>
            <a:endParaRPr lang="en-US" dirty="0" smtClean="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1</a:t>
            </a:r>
            <a:r>
              <a:rPr lang="en-US" baseline="30000" dirty="0" smtClean="0">
                <a:solidFill>
                  <a:prstClr val="black"/>
                </a:solidFill>
                <a:latin typeface="Calibri"/>
                <a:ea typeface="+mn-ea"/>
                <a:cs typeface="+mn-cs"/>
              </a:rPr>
              <a:t>st</a:t>
            </a:r>
            <a:r>
              <a:rPr lang="en-US" dirty="0" smtClean="0">
                <a:solidFill>
                  <a:prstClr val="black"/>
                </a:solidFill>
                <a:latin typeface="Calibri"/>
                <a:ea typeface="+mn-ea"/>
                <a:cs typeface="+mn-cs"/>
              </a:rPr>
              <a:t> choice: least squares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Equivalent to linear regression.</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Same as assuming </a:t>
            </a:r>
            <a:r>
              <a:rPr lang="en-US" dirty="0" err="1" smtClean="0">
                <a:solidFill>
                  <a:prstClr val="black"/>
                </a:solidFill>
                <a:latin typeface="Calibri"/>
                <a:ea typeface="+mn-ea"/>
                <a:cs typeface="+mn-cs"/>
              </a:rPr>
              <a:t>binormal</a:t>
            </a:r>
            <a:r>
              <a:rPr lang="en-US" dirty="0" smtClean="0">
                <a:solidFill>
                  <a:prstClr val="black"/>
                </a:solidFill>
                <a:latin typeface="Calibri"/>
                <a:ea typeface="+mn-ea"/>
                <a:cs typeface="+mn-cs"/>
              </a:rPr>
              <a:t> prior.</a:t>
            </a:r>
          </a:p>
        </p:txBody>
      </p:sp>
      <p:pic>
        <p:nvPicPr>
          <p:cNvPr id="4" name="Picture 3" descr="s11f1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65</a:t>
            </a:fld>
            <a:endParaRPr lang="en-US" dirty="0"/>
          </a:p>
        </p:txBody>
      </p:sp>
    </p:spTree>
    <p:extLst>
      <p:ext uri="{BB962C8B-B14F-4D97-AF65-F5344CB8AC3E}">
        <p14:creationId xmlns:p14="http://schemas.microsoft.com/office/powerpoint/2010/main" val="58562660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141913"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black"/>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How should the unobserved variable be impacted?</a:t>
            </a:r>
          </a:p>
          <a:p>
            <a:pPr defTabSz="457200" eaLnBrk="1" fontAlgn="auto" hangingPunct="1">
              <a:spcBef>
                <a:spcPts val="0"/>
              </a:spcBef>
              <a:spcAft>
                <a:spcPts val="0"/>
              </a:spcAft>
            </a:pPr>
            <a:endParaRPr lang="en-US" dirty="0" smtClean="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1</a:t>
            </a:r>
            <a:r>
              <a:rPr lang="en-US" baseline="30000" dirty="0" smtClean="0">
                <a:solidFill>
                  <a:prstClr val="white">
                    <a:lumMod val="50000"/>
                  </a:prstClr>
                </a:solidFill>
                <a:latin typeface="Calibri"/>
                <a:ea typeface="+mn-ea"/>
                <a:cs typeface="+mn-cs"/>
              </a:rPr>
              <a:t>st</a:t>
            </a:r>
            <a:r>
              <a:rPr lang="en-US" dirty="0" smtClean="0">
                <a:solidFill>
                  <a:prstClr val="white">
                    <a:lumMod val="50000"/>
                  </a:prstClr>
                </a:solidFill>
                <a:latin typeface="Calibri"/>
                <a:ea typeface="+mn-ea"/>
                <a:cs typeface="+mn-cs"/>
              </a:rPr>
              <a:t> choice: least squares</a:t>
            </a:r>
          </a:p>
          <a:p>
            <a:pPr defTabSz="457200" eaLnBrk="1" fontAlgn="auto" hangingPunct="1">
              <a:spcBef>
                <a:spcPts val="0"/>
              </a:spcBef>
              <a:spcAft>
                <a:spcPts val="0"/>
              </a:spcAft>
            </a:pPr>
            <a:endParaRPr lang="en-US" dirty="0">
              <a:solidFill>
                <a:prstClr val="white">
                  <a:lumMod val="50000"/>
                </a:prstClr>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Begin by finding </a:t>
            </a:r>
            <a:r>
              <a:rPr lang="en-US" dirty="0" smtClean="0">
                <a:solidFill>
                  <a:srgbClr val="FF0000"/>
                </a:solidFill>
                <a:latin typeface="Calibri"/>
                <a:ea typeface="+mn-ea"/>
                <a:cs typeface="+mn-cs"/>
              </a:rPr>
              <a:t>least squares fit.</a:t>
            </a:r>
          </a:p>
        </p:txBody>
      </p:sp>
      <p:pic>
        <p:nvPicPr>
          <p:cNvPr id="6" name="Picture 5" descr="s11f13.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66</a:t>
            </a:fld>
            <a:endParaRPr lang="en-US" dirty="0"/>
          </a:p>
        </p:txBody>
      </p:sp>
    </p:spTree>
    <p:extLst>
      <p:ext uri="{BB962C8B-B14F-4D97-AF65-F5344CB8AC3E}">
        <p14:creationId xmlns:p14="http://schemas.microsoft.com/office/powerpoint/2010/main" val="55933792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382546" cy="5012497"/>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4" name="Picture 3" descr="s11f1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grpSp>
        <p:nvGrpSpPr>
          <p:cNvPr id="7" name="Group 6"/>
          <p:cNvGrpSpPr/>
          <p:nvPr/>
        </p:nvGrpSpPr>
        <p:grpSpPr>
          <a:xfrm>
            <a:off x="3094182" y="3331845"/>
            <a:ext cx="1339273" cy="2095495"/>
            <a:chOff x="3094182" y="3308755"/>
            <a:chExt cx="1339273" cy="2095495"/>
          </a:xfrm>
          <a:solidFill>
            <a:schemeClr val="bg1">
              <a:lumMod val="65000"/>
              <a:alpha val="38000"/>
            </a:schemeClr>
          </a:solidFill>
        </p:grpSpPr>
        <p:sp>
          <p:nvSpPr>
            <p:cNvPr id="8" name="Rectangle 7"/>
            <p:cNvSpPr/>
            <p:nvPr/>
          </p:nvSpPr>
          <p:spPr>
            <a:xfrm>
              <a:off x="3094182" y="4710545"/>
              <a:ext cx="1339273" cy="693705"/>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9" name="Right Triangle 8"/>
            <p:cNvSpPr/>
            <p:nvPr/>
          </p:nvSpPr>
          <p:spPr>
            <a:xfrm flipH="1">
              <a:off x="3105455" y="3308755"/>
              <a:ext cx="1327999" cy="1401790"/>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10" name="Footer Placeholder 9"/>
          <p:cNvSpPr>
            <a:spLocks noGrp="1"/>
          </p:cNvSpPr>
          <p:nvPr>
            <p:ph type="ftr" sz="quarter" idx="3"/>
          </p:nvPr>
        </p:nvSpPr>
        <p:spPr/>
        <p:txBody>
          <a:bodyPr/>
          <a:lstStyle/>
          <a:p>
            <a:r>
              <a:rPr lang="en-US" smtClean="0"/>
              <a:t>University at Albany, 22 Oct. 2015</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67</a:t>
            </a:fld>
            <a:endParaRPr lang="en-US" dirty="0"/>
          </a:p>
        </p:txBody>
      </p:sp>
    </p:spTree>
    <p:extLst>
      <p:ext uri="{BB962C8B-B14F-4D97-AF65-F5344CB8AC3E}">
        <p14:creationId xmlns:p14="http://schemas.microsoft.com/office/powerpoint/2010/main" val="305371896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382546"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6" name="Picture 5" descr="s11f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68</a:t>
            </a:fld>
            <a:endParaRPr lang="en-US" dirty="0"/>
          </a:p>
        </p:txBody>
      </p:sp>
    </p:spTree>
    <p:extLst>
      <p:ext uri="{BB962C8B-B14F-4D97-AF65-F5344CB8AC3E}">
        <p14:creationId xmlns:p14="http://schemas.microsoft.com/office/powerpoint/2010/main" val="415093493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382546"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4" name="Picture 3" descr="s11f1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69</a:t>
            </a:fld>
            <a:endParaRPr lang="en-US" dirty="0"/>
          </a:p>
        </p:txBody>
      </p:sp>
    </p:spTree>
    <p:extLst>
      <p:ext uri="{BB962C8B-B14F-4D97-AF65-F5344CB8AC3E}">
        <p14:creationId xmlns:p14="http://schemas.microsoft.com/office/powerpoint/2010/main" val="36415392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ny_balls.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1066800"/>
            <a:ext cx="6858000" cy="5149215"/>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An Ensemble of Model Forecasts Shows Uncertainty</a:t>
            </a:r>
          </a:p>
        </p:txBody>
      </p:sp>
      <p:sp>
        <p:nvSpPr>
          <p:cNvPr id="5" name="TextBox 4"/>
          <p:cNvSpPr txBox="1"/>
          <p:nvPr/>
        </p:nvSpPr>
        <p:spPr>
          <a:xfrm>
            <a:off x="609600" y="762000"/>
            <a:ext cx="7924800" cy="830997"/>
          </a:xfrm>
          <a:prstGeom prst="rect">
            <a:avLst/>
          </a:prstGeom>
          <a:noFill/>
        </p:spPr>
        <p:txBody>
          <a:bodyPr wrap="square" rtlCol="0">
            <a:spAutoFit/>
          </a:bodyPr>
          <a:lstStyle/>
          <a:p>
            <a:pPr algn="ctr"/>
            <a:r>
              <a:rPr lang="en-US" dirty="0" smtClean="0"/>
              <a:t>Unsure about release point, velocity, angle…</a:t>
            </a:r>
          </a:p>
          <a:p>
            <a:pPr algn="ctr"/>
            <a:r>
              <a:rPr lang="en-US" dirty="0" smtClean="0"/>
              <a:t>Sample this with an ‘ensemble’ of blue balls.</a:t>
            </a:r>
            <a:endParaRPr lang="en-US" dirty="0"/>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7</a:t>
            </a:fld>
            <a:endParaRPr lang="en-US" dirty="0"/>
          </a:p>
        </p:txBody>
      </p:sp>
    </p:spTree>
    <p:extLst>
      <p:ext uri="{BB962C8B-B14F-4D97-AF65-F5344CB8AC3E}">
        <p14:creationId xmlns:p14="http://schemas.microsoft.com/office/powerpoint/2010/main" val="2352389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382546" cy="561832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6" name="Picture 5" descr="s11f17.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70</a:t>
            </a:fld>
            <a:endParaRPr lang="en-US" dirty="0"/>
          </a:p>
        </p:txBody>
      </p:sp>
    </p:spTree>
    <p:extLst>
      <p:ext uri="{BB962C8B-B14F-4D97-AF65-F5344CB8AC3E}">
        <p14:creationId xmlns:p14="http://schemas.microsoft.com/office/powerpoint/2010/main" val="119882262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382546" cy="4954769"/>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Next, regress the observed variable increments onto increments for the unobserved variable. </a:t>
            </a:r>
            <a:endParaRPr lang="en-US" dirty="0" smtClean="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Equivalent to first finding image of increment in joint space. </a:t>
            </a: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4" name="Picture 3" descr="s11f18.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73100"/>
            <a:ext cx="5473700" cy="5511800"/>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71</a:t>
            </a:fld>
            <a:endParaRPr lang="en-US" dirty="0"/>
          </a:p>
        </p:txBody>
      </p:sp>
    </p:spTree>
    <p:extLst>
      <p:ext uri="{BB962C8B-B14F-4D97-AF65-F5344CB8AC3E}">
        <p14:creationId xmlns:p14="http://schemas.microsoft.com/office/powerpoint/2010/main" val="411815815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7"/>
            <a:ext cx="3382546" cy="4181224"/>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2" name="Picture 1" descr="s11f19.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3172" y="679287"/>
            <a:ext cx="5477256" cy="5511800"/>
          </a:xfrm>
          <a:prstGeom prst="rect">
            <a:avLst/>
          </a:prstGeom>
        </p:spPr>
      </p:pic>
      <p:grpSp>
        <p:nvGrpSpPr>
          <p:cNvPr id="12" name="Group 11"/>
          <p:cNvGrpSpPr/>
          <p:nvPr/>
        </p:nvGrpSpPr>
        <p:grpSpPr>
          <a:xfrm rot="5400000" flipH="1">
            <a:off x="2117294" y="2364363"/>
            <a:ext cx="1387764" cy="3304603"/>
            <a:chOff x="3094183" y="3278907"/>
            <a:chExt cx="1339273" cy="3366659"/>
          </a:xfrm>
          <a:solidFill>
            <a:schemeClr val="bg1">
              <a:lumMod val="65000"/>
              <a:alpha val="38000"/>
            </a:schemeClr>
          </a:solidFill>
        </p:grpSpPr>
        <p:sp>
          <p:nvSpPr>
            <p:cNvPr id="13" name="Rectangle 12"/>
            <p:cNvSpPr/>
            <p:nvPr/>
          </p:nvSpPr>
          <p:spPr>
            <a:xfrm>
              <a:off x="3094183" y="4664363"/>
              <a:ext cx="1339273" cy="198120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sp>
          <p:nvSpPr>
            <p:cNvPr id="14" name="Right Triangle 13"/>
            <p:cNvSpPr/>
            <p:nvPr/>
          </p:nvSpPr>
          <p:spPr>
            <a:xfrm flipH="1">
              <a:off x="3105456" y="3278907"/>
              <a:ext cx="1327999" cy="1385454"/>
            </a:xfrm>
            <a:prstGeom prst="r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prstClr val="white"/>
                </a:solidFill>
                <a:latin typeface="Calibri"/>
              </a:endParaRPr>
            </a:p>
          </p:txBody>
        </p:sp>
      </p:grpSp>
      <p:sp>
        <p:nvSpPr>
          <p:cNvPr id="6" name="Footer Placeholder 5"/>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72</a:t>
            </a:fld>
            <a:endParaRPr lang="en-US" dirty="0"/>
          </a:p>
        </p:txBody>
      </p:sp>
    </p:spTree>
    <p:extLst>
      <p:ext uri="{BB962C8B-B14F-4D97-AF65-F5344CB8AC3E}">
        <p14:creationId xmlns:p14="http://schemas.microsoft.com/office/powerpoint/2010/main" val="285876775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7"/>
            <a:ext cx="3382546" cy="4262042"/>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p:txBody>
      </p:sp>
      <p:pic>
        <p:nvPicPr>
          <p:cNvPr id="2" name="Picture 1" descr="s11f20.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73</a:t>
            </a:fld>
            <a:endParaRPr lang="en-US" dirty="0"/>
          </a:p>
        </p:txBody>
      </p:sp>
    </p:spTree>
    <p:extLst>
      <p:ext uri="{BB962C8B-B14F-4D97-AF65-F5344CB8AC3E}">
        <p14:creationId xmlns:p14="http://schemas.microsoft.com/office/powerpoint/2010/main" val="384948747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7"/>
            <a:ext cx="3382546" cy="4354406"/>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p:txBody>
      </p:sp>
      <p:pic>
        <p:nvPicPr>
          <p:cNvPr id="2" name="Picture 1" descr="s11f21.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6" name="Footer Placeholder 5"/>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74</a:t>
            </a:fld>
            <a:endParaRPr lang="en-US" dirty="0"/>
          </a:p>
        </p:txBody>
      </p:sp>
    </p:spTree>
    <p:extLst>
      <p:ext uri="{BB962C8B-B14F-4D97-AF65-F5344CB8AC3E}">
        <p14:creationId xmlns:p14="http://schemas.microsoft.com/office/powerpoint/2010/main" val="284437844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7"/>
            <a:ext cx="3382546" cy="4308224"/>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endParaRPr lang="en-US" dirty="0">
              <a:solidFill>
                <a:prstClr val="black"/>
              </a:solidFill>
              <a:latin typeface="Calibri"/>
              <a:ea typeface="+mn-ea"/>
              <a:cs typeface="+mn-cs"/>
            </a:endParaRPr>
          </a:p>
        </p:txBody>
      </p:sp>
      <p:pic>
        <p:nvPicPr>
          <p:cNvPr id="2" name="Picture 1" descr="s11f22.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75</a:t>
            </a:fld>
            <a:endParaRPr lang="en-US" dirty="0"/>
          </a:p>
        </p:txBody>
      </p:sp>
    </p:spTree>
    <p:extLst>
      <p:ext uri="{BB962C8B-B14F-4D97-AF65-F5344CB8AC3E}">
        <p14:creationId xmlns:p14="http://schemas.microsoft.com/office/powerpoint/2010/main" val="427411414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7"/>
            <a:ext cx="3382546" cy="4308224"/>
          </a:xfrm>
          <a:prstGeom prst="rect">
            <a:avLst/>
          </a:prstGeom>
          <a:noFill/>
        </p:spPr>
        <p:txBody>
          <a:bodyPr wrap="square" rtlCol="0">
            <a:noAutofit/>
          </a:bodyPr>
          <a:lstStyle/>
          <a:p>
            <a:pPr defTabSz="457200" eaLnBrk="1" fontAlgn="auto" hangingPunct="1">
              <a:spcBef>
                <a:spcPts val="0"/>
              </a:spcBef>
              <a:spcAft>
                <a:spcPts val="0"/>
              </a:spcAft>
            </a:pPr>
            <a:r>
              <a:rPr lang="en-US" dirty="0" smtClean="0">
                <a:solidFill>
                  <a:prstClr val="white">
                    <a:lumMod val="50000"/>
                  </a:prstClr>
                </a:solidFill>
                <a:latin typeface="Calibri"/>
                <a:ea typeface="+mn-ea"/>
                <a:cs typeface="+mn-cs"/>
              </a:rPr>
              <a:t>Have joint prior distribution of two variables.</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Regression: Equivalent to first finding image of increment in joint space.</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smtClean="0">
                <a:solidFill>
                  <a:prstClr val="black"/>
                </a:solidFill>
                <a:latin typeface="Calibri"/>
                <a:ea typeface="+mn-ea"/>
                <a:cs typeface="+mn-cs"/>
              </a:rPr>
              <a:t>Then projecting from joint space onto unobserved priors.</a:t>
            </a:r>
          </a:p>
        </p:txBody>
      </p:sp>
      <p:pic>
        <p:nvPicPr>
          <p:cNvPr id="2" name="Picture 1" descr="s11f23.eps"/>
          <p:cNvPicPr>
            <a:picLocks/>
          </p:cNvPicPr>
          <p:nvPr/>
        </p:nvPicPr>
        <p:blipFill>
          <a:blip r:embed="rId3">
            <a:extLst>
              <a:ext uri="{28A0092B-C50C-407E-A947-70E740481C1C}">
                <a14:useLocalDpi xmlns:a14="http://schemas.microsoft.com/office/drawing/2010/main" val="0"/>
              </a:ext>
            </a:extLst>
          </a:blip>
          <a:stretch>
            <a:fillRect/>
          </a:stretch>
        </p:blipFill>
        <p:spPr>
          <a:xfrm rot="5400000">
            <a:off x="237744" y="676656"/>
            <a:ext cx="5477256" cy="5513832"/>
          </a:xfrm>
          <a:prstGeom prst="rect">
            <a:avLst/>
          </a:prstGeom>
        </p:spPr>
      </p:pic>
      <p:sp>
        <p:nvSpPr>
          <p:cNvPr id="6" name="Footer Placeholder 5"/>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76</a:t>
            </a:fld>
            <a:endParaRPr lang="en-US" dirty="0"/>
          </a:p>
        </p:txBody>
      </p:sp>
    </p:spTree>
    <p:extLst>
      <p:ext uri="{BB962C8B-B14F-4D97-AF65-F5344CB8AC3E}">
        <p14:creationId xmlns:p14="http://schemas.microsoft.com/office/powerpoint/2010/main" val="31014147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382546" cy="4535487"/>
          </a:xfrm>
          <a:prstGeom prst="rect">
            <a:avLst/>
          </a:prstGeom>
          <a:noFill/>
        </p:spPr>
        <p:txBody>
          <a:bodyPr wrap="square" rtlCol="0">
            <a:noAutofit/>
          </a:bodyPr>
          <a:lstStyle/>
          <a:p>
            <a:pPr defTabSz="457200" eaLnBrk="1" fontAlgn="auto" hangingPunct="1">
              <a:spcBef>
                <a:spcPts val="0"/>
              </a:spcBef>
              <a:spcAft>
                <a:spcPts val="0"/>
              </a:spcAft>
            </a:pPr>
            <a:r>
              <a:rPr lang="en-US" dirty="0">
                <a:solidFill>
                  <a:prstClr val="black"/>
                </a:solidFill>
                <a:latin typeface="Calibri"/>
                <a:ea typeface="+mn-ea"/>
                <a:cs typeface="+mn-cs"/>
              </a:rPr>
              <a:t>Now have an updated (posterior) ensemble for the unobserved variable.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white"/>
                </a:solidFill>
                <a:latin typeface="Calibri"/>
                <a:ea typeface="+mn-ea"/>
                <a:cs typeface="+mn-cs"/>
              </a:rPr>
              <a:t>Fitting Gaussians shows that mean and variance have changed. </a:t>
            </a:r>
          </a:p>
          <a:p>
            <a:pPr defTabSz="457200" eaLnBrk="1" fontAlgn="auto" hangingPunct="1">
              <a:spcBef>
                <a:spcPts val="0"/>
              </a:spcBef>
              <a:spcAft>
                <a:spcPts val="0"/>
              </a:spcAft>
            </a:pPr>
            <a:endParaRPr lang="en-US" dirty="0">
              <a:solidFill>
                <a:prstClr val="white"/>
              </a:solidFill>
              <a:latin typeface="Calibri"/>
              <a:ea typeface="+mn-ea"/>
              <a:cs typeface="+mn-cs"/>
            </a:endParaRPr>
          </a:p>
          <a:p>
            <a:pPr defTabSz="457200" eaLnBrk="1" fontAlgn="auto" hangingPunct="1">
              <a:spcBef>
                <a:spcPts val="0"/>
              </a:spcBef>
              <a:spcAft>
                <a:spcPts val="0"/>
              </a:spcAft>
            </a:pPr>
            <a:r>
              <a:rPr lang="en-US" dirty="0">
                <a:solidFill>
                  <a:prstClr val="white"/>
                </a:solidFill>
                <a:latin typeface="Calibri"/>
                <a:ea typeface="+mn-ea"/>
                <a:cs typeface="+mn-cs"/>
              </a:rPr>
              <a:t>Other features of the prior distribution may also have changed</a:t>
            </a:r>
            <a:r>
              <a:rPr lang="en-US" dirty="0" smtClean="0">
                <a:solidFill>
                  <a:prstClr val="white"/>
                </a:solidFill>
                <a:latin typeface="Calibri"/>
                <a:ea typeface="+mn-ea"/>
                <a:cs typeface="+mn-cs"/>
              </a:rPr>
              <a:t>.</a:t>
            </a:r>
            <a:endParaRPr lang="en-US" dirty="0">
              <a:solidFill>
                <a:prstClr val="white"/>
              </a:solidFill>
              <a:latin typeface="Calibri"/>
              <a:ea typeface="+mn-ea"/>
              <a:cs typeface="+mn-cs"/>
            </a:endParaRPr>
          </a:p>
        </p:txBody>
      </p:sp>
      <p:pic>
        <p:nvPicPr>
          <p:cNvPr id="4" name="Picture 3" descr="s11f2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47700"/>
            <a:ext cx="5473700" cy="5549900"/>
          </a:xfrm>
          <a:prstGeom prst="rect">
            <a:avLst/>
          </a:prstGeom>
        </p:spPr>
      </p:pic>
      <p:sp>
        <p:nvSpPr>
          <p:cNvPr id="6" name="Rounded Rectangular Callout 5"/>
          <p:cNvSpPr/>
          <p:nvPr/>
        </p:nvSpPr>
        <p:spPr>
          <a:xfrm>
            <a:off x="404247" y="5681998"/>
            <a:ext cx="3707252" cy="955004"/>
          </a:xfrm>
          <a:prstGeom prst="wedgeRoundRectCallout">
            <a:avLst>
              <a:gd name="adj1" fmla="val 16474"/>
              <a:gd name="adj2" fmla="val -31935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r>
              <a:rPr lang="en-US" sz="2000" dirty="0" smtClean="0">
                <a:solidFill>
                  <a:prstClr val="white"/>
                </a:solidFill>
                <a:latin typeface="Calibri"/>
              </a:rPr>
              <a:t>We’ve expanded this plot. Same information as previous slides.</a:t>
            </a:r>
            <a:endParaRPr lang="en-US" sz="2000" dirty="0">
              <a:solidFill>
                <a:prstClr val="white"/>
              </a:solidFill>
              <a:latin typeface="Calibri"/>
            </a:endParaRPr>
          </a:p>
        </p:txBody>
      </p:sp>
      <p:sp>
        <p:nvSpPr>
          <p:cNvPr id="7" name="Rounded Rectangular Callout 6"/>
          <p:cNvSpPr/>
          <p:nvPr/>
        </p:nvSpPr>
        <p:spPr>
          <a:xfrm>
            <a:off x="6261550" y="5681673"/>
            <a:ext cx="2729944" cy="646172"/>
          </a:xfrm>
          <a:prstGeom prst="wedgeRoundRectCallout">
            <a:avLst>
              <a:gd name="adj1" fmla="val -75604"/>
              <a:gd name="adj2" fmla="val -475986"/>
              <a:gd name="adj3" fmla="val 16667"/>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r>
              <a:rPr lang="en-US" sz="2000" dirty="0" smtClean="0">
                <a:solidFill>
                  <a:prstClr val="white"/>
                </a:solidFill>
                <a:latin typeface="Calibri"/>
              </a:rPr>
              <a:t>Compressed these two. </a:t>
            </a:r>
            <a:endParaRPr lang="en-US" sz="2000" dirty="0">
              <a:solidFill>
                <a:prstClr val="white"/>
              </a:solidFill>
              <a:latin typeface="Calibri"/>
            </a:endParaRPr>
          </a:p>
        </p:txBody>
      </p:sp>
      <p:sp>
        <p:nvSpPr>
          <p:cNvPr id="8" name="Rounded Rectangular Callout 7"/>
          <p:cNvSpPr/>
          <p:nvPr/>
        </p:nvSpPr>
        <p:spPr>
          <a:xfrm>
            <a:off x="6261550" y="5681673"/>
            <a:ext cx="2729944" cy="646172"/>
          </a:xfrm>
          <a:prstGeom prst="wedgeRoundRectCallout">
            <a:avLst>
              <a:gd name="adj1" fmla="val -74123"/>
              <a:gd name="adj2" fmla="val -108667"/>
              <a:gd name="adj3" fmla="val 16667"/>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r>
              <a:rPr lang="en-US" sz="2000" dirty="0" smtClean="0">
                <a:solidFill>
                  <a:prstClr val="white"/>
                </a:solidFill>
                <a:latin typeface="Calibri"/>
              </a:rPr>
              <a:t>Compressed these two. </a:t>
            </a:r>
            <a:endParaRPr lang="en-US" sz="2000" dirty="0">
              <a:solidFill>
                <a:prstClr val="white"/>
              </a:solidFill>
              <a:latin typeface="Calibri"/>
            </a:endParaRPr>
          </a:p>
        </p:txBody>
      </p:sp>
      <p:sp>
        <p:nvSpPr>
          <p:cNvPr id="10" name="Footer Placeholder 9"/>
          <p:cNvSpPr>
            <a:spLocks noGrp="1"/>
          </p:cNvSpPr>
          <p:nvPr>
            <p:ph type="ftr" sz="quarter" idx="3"/>
          </p:nvPr>
        </p:nvSpPr>
        <p:spPr/>
        <p:txBody>
          <a:bodyPr/>
          <a:lstStyle/>
          <a:p>
            <a:r>
              <a:rPr lang="en-US" smtClean="0"/>
              <a:t>University at Albany, 22 Oct. 2015</a:t>
            </a:r>
            <a:endParaRPr lang="en-US" dirty="0"/>
          </a:p>
        </p:txBody>
      </p:sp>
      <p:sp>
        <p:nvSpPr>
          <p:cNvPr id="11" name="Slide Number Placeholder 10"/>
          <p:cNvSpPr>
            <a:spLocks noGrp="1"/>
          </p:cNvSpPr>
          <p:nvPr>
            <p:ph type="sldNum" sz="quarter" idx="4"/>
          </p:nvPr>
        </p:nvSpPr>
        <p:spPr/>
        <p:txBody>
          <a:bodyPr/>
          <a:lstStyle/>
          <a:p>
            <a:r>
              <a:rPr lang="en-US" smtClean="0"/>
              <a:t>pg </a:t>
            </a:r>
            <a:fld id="{1DCE4C99-821D-0A43-B0D2-0BA6C4E4E578}" type="slidenum">
              <a:rPr lang="en-US" smtClean="0"/>
              <a:pPr/>
              <a:t>77</a:t>
            </a:fld>
            <a:endParaRPr lang="en-US" dirty="0"/>
          </a:p>
        </p:txBody>
      </p:sp>
    </p:spTree>
    <p:extLst>
      <p:ext uri="{BB962C8B-B14F-4D97-AF65-F5344CB8AC3E}">
        <p14:creationId xmlns:p14="http://schemas.microsoft.com/office/powerpoint/2010/main" val="423778134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382546" cy="4535487"/>
          </a:xfrm>
          <a:prstGeom prst="rect">
            <a:avLst/>
          </a:prstGeom>
          <a:noFill/>
        </p:spPr>
        <p:txBody>
          <a:bodyPr wrap="square" rtlCol="0">
            <a:noAutofit/>
          </a:bodyPr>
          <a:lstStyle/>
          <a:p>
            <a:pPr defTabSz="457200" eaLnBrk="1" fontAlgn="auto" hangingPunct="1">
              <a:spcBef>
                <a:spcPts val="0"/>
              </a:spcBef>
              <a:spcAft>
                <a:spcPts val="0"/>
              </a:spcAft>
            </a:pPr>
            <a:r>
              <a:rPr lang="en-US" dirty="0">
                <a:solidFill>
                  <a:prstClr val="white">
                    <a:lumMod val="50000"/>
                  </a:prstClr>
                </a:solidFill>
                <a:latin typeface="Calibri"/>
                <a:ea typeface="+mn-ea"/>
                <a:cs typeface="+mn-cs"/>
              </a:rPr>
              <a:t>Now have an updated (posterior) ensemble for the unobserved variable</a:t>
            </a:r>
            <a:r>
              <a:rPr lang="en-US" dirty="0">
                <a:solidFill>
                  <a:prstClr val="black"/>
                </a:solidFill>
                <a:latin typeface="Calibri"/>
                <a:ea typeface="+mn-ea"/>
                <a:cs typeface="+mn-cs"/>
              </a:rPr>
              <a:t>.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Fitting Gaussians shows that mean and variance have changed.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white"/>
                </a:solidFill>
                <a:latin typeface="Calibri"/>
                <a:ea typeface="+mn-ea"/>
                <a:cs typeface="+mn-cs"/>
              </a:rPr>
              <a:t>Other features of the prior distribution may also have changed</a:t>
            </a:r>
            <a:r>
              <a:rPr lang="en-US" dirty="0" smtClean="0">
                <a:solidFill>
                  <a:prstClr val="white"/>
                </a:solidFill>
                <a:latin typeface="Calibri"/>
                <a:ea typeface="+mn-ea"/>
                <a:cs typeface="+mn-cs"/>
              </a:rPr>
              <a:t>.</a:t>
            </a:r>
            <a:endParaRPr lang="en-US" dirty="0">
              <a:solidFill>
                <a:prstClr val="white"/>
              </a:solidFill>
              <a:latin typeface="Calibri"/>
              <a:ea typeface="+mn-ea"/>
              <a:cs typeface="+mn-cs"/>
            </a:endParaRPr>
          </a:p>
        </p:txBody>
      </p:sp>
      <p:pic>
        <p:nvPicPr>
          <p:cNvPr id="6" name="Picture 5" descr="s11f2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47700"/>
            <a:ext cx="5473700" cy="5549900"/>
          </a:xfrm>
          <a:prstGeom prst="rect">
            <a:avLst/>
          </a:prstGeom>
        </p:spPr>
      </p:pic>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78</a:t>
            </a:fld>
            <a:endParaRPr lang="en-US" dirty="0"/>
          </a:p>
        </p:txBody>
      </p:sp>
    </p:spTree>
    <p:extLst>
      <p:ext uri="{BB962C8B-B14F-4D97-AF65-F5344CB8AC3E}">
        <p14:creationId xmlns:p14="http://schemas.microsoft.com/office/powerpoint/2010/main" val="85785240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400" dirty="0">
                <a:effectLst/>
              </a:rPr>
              <a:t>Ensemble filters: Updating additional prior state variables </a:t>
            </a:r>
            <a:endParaRPr lang="en-US" sz="2400" dirty="0"/>
          </a:p>
        </p:txBody>
      </p:sp>
      <p:sp>
        <p:nvSpPr>
          <p:cNvPr id="5" name="TextBox 4"/>
          <p:cNvSpPr txBox="1"/>
          <p:nvPr/>
        </p:nvSpPr>
        <p:spPr>
          <a:xfrm>
            <a:off x="5761454" y="771776"/>
            <a:ext cx="3382546" cy="4535487"/>
          </a:xfrm>
          <a:prstGeom prst="rect">
            <a:avLst/>
          </a:prstGeom>
          <a:noFill/>
        </p:spPr>
        <p:txBody>
          <a:bodyPr wrap="square" rtlCol="0">
            <a:noAutofit/>
          </a:bodyPr>
          <a:lstStyle/>
          <a:p>
            <a:pPr defTabSz="457200" eaLnBrk="1" fontAlgn="auto" hangingPunct="1">
              <a:spcBef>
                <a:spcPts val="0"/>
              </a:spcBef>
              <a:spcAft>
                <a:spcPts val="0"/>
              </a:spcAft>
            </a:pPr>
            <a:r>
              <a:rPr lang="en-US" dirty="0">
                <a:solidFill>
                  <a:prstClr val="white">
                    <a:lumMod val="50000"/>
                  </a:prstClr>
                </a:solidFill>
                <a:latin typeface="Calibri"/>
                <a:ea typeface="+mn-ea"/>
                <a:cs typeface="+mn-cs"/>
              </a:rPr>
              <a:t>Now have an updated (posterior) ensemble for the unobserved variable</a:t>
            </a:r>
            <a:r>
              <a:rPr lang="en-US" dirty="0">
                <a:solidFill>
                  <a:prstClr val="black"/>
                </a:solidFill>
                <a:latin typeface="Calibri"/>
                <a:ea typeface="+mn-ea"/>
                <a:cs typeface="+mn-cs"/>
              </a:rPr>
              <a:t>.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srgbClr val="7F7F7F"/>
                </a:solidFill>
                <a:latin typeface="Calibri"/>
                <a:ea typeface="+mn-ea"/>
                <a:cs typeface="+mn-cs"/>
              </a:rPr>
              <a:t>Fitting Gaussians shows that mean and variance have changed. </a:t>
            </a:r>
          </a:p>
          <a:p>
            <a:pPr defTabSz="457200" eaLnBrk="1" fontAlgn="auto" hangingPunct="1">
              <a:spcBef>
                <a:spcPts val="0"/>
              </a:spcBef>
              <a:spcAft>
                <a:spcPts val="0"/>
              </a:spcAft>
            </a:pPr>
            <a:endParaRPr lang="en-US" dirty="0">
              <a:solidFill>
                <a:prstClr val="black"/>
              </a:solidFill>
              <a:latin typeface="Calibri"/>
              <a:ea typeface="+mn-ea"/>
              <a:cs typeface="+mn-cs"/>
            </a:endParaRPr>
          </a:p>
          <a:p>
            <a:pPr defTabSz="457200" eaLnBrk="1" fontAlgn="auto" hangingPunct="1">
              <a:spcBef>
                <a:spcPts val="0"/>
              </a:spcBef>
              <a:spcAft>
                <a:spcPts val="0"/>
              </a:spcAft>
            </a:pPr>
            <a:r>
              <a:rPr lang="en-US" dirty="0">
                <a:solidFill>
                  <a:prstClr val="black"/>
                </a:solidFill>
                <a:latin typeface="Calibri"/>
                <a:ea typeface="+mn-ea"/>
                <a:cs typeface="+mn-cs"/>
              </a:rPr>
              <a:t>Other features of the prior distribution may also have changed</a:t>
            </a:r>
            <a:r>
              <a:rPr lang="en-US" dirty="0" smtClean="0">
                <a:solidFill>
                  <a:prstClr val="black"/>
                </a:solidFill>
                <a:latin typeface="Calibri"/>
                <a:ea typeface="+mn-ea"/>
                <a:cs typeface="+mn-cs"/>
              </a:rPr>
              <a:t>.</a:t>
            </a:r>
            <a:endParaRPr lang="en-US" dirty="0">
              <a:solidFill>
                <a:prstClr val="black"/>
              </a:solidFill>
              <a:latin typeface="Calibri"/>
              <a:ea typeface="+mn-ea"/>
              <a:cs typeface="+mn-cs"/>
            </a:endParaRPr>
          </a:p>
        </p:txBody>
      </p:sp>
      <p:pic>
        <p:nvPicPr>
          <p:cNvPr id="4" name="Picture 3" descr="s11f2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8600" y="647700"/>
            <a:ext cx="5473700" cy="5549900"/>
          </a:xfrm>
          <a:prstGeom prst="rect">
            <a:avLst/>
          </a:prstGeom>
        </p:spPr>
      </p:pic>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79</a:t>
            </a:fld>
            <a:endParaRPr lang="en-US" dirty="0"/>
          </a:p>
        </p:txBody>
      </p:sp>
    </p:spTree>
    <p:extLst>
      <p:ext uri="{BB962C8B-B14F-4D97-AF65-F5344CB8AC3E}">
        <p14:creationId xmlns:p14="http://schemas.microsoft.com/office/powerpoint/2010/main" val="37739476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914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Prediction Model</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ounded Rectangle 8"/>
          <p:cNvSpPr/>
          <p:nvPr/>
        </p:nvSpPr>
        <p:spPr bwMode="auto">
          <a:xfrm>
            <a:off x="5486400" y="1143000"/>
            <a:ext cx="2819400" cy="609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Arial" pitchFamily="-112" charset="0"/>
                <a:ea typeface="ＭＳ Ｐゴシック" pitchFamily="-112" charset="-128"/>
                <a:cs typeface="ＭＳ Ｐゴシック" pitchFamily="-112" charset="-128"/>
              </a:rPr>
              <a:t>Observing System</a:t>
            </a:r>
            <a:endParaRPr kumimoji="0" lang="en-US" sz="24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TextBox 4"/>
          <p:cNvSpPr txBox="1"/>
          <p:nvPr/>
        </p:nvSpPr>
        <p:spPr>
          <a:xfrm>
            <a:off x="914400" y="2438400"/>
            <a:ext cx="7467600" cy="1938992"/>
          </a:xfrm>
          <a:prstGeom prst="rect">
            <a:avLst/>
          </a:prstGeom>
          <a:noFill/>
        </p:spPr>
        <p:txBody>
          <a:bodyPr wrap="square" rtlCol="0">
            <a:spAutoFit/>
          </a:bodyPr>
          <a:lstStyle/>
          <a:p>
            <a:r>
              <a:rPr lang="en-US" dirty="0" smtClean="0"/>
              <a:t>Need observations (measurements) of the red ball.</a:t>
            </a:r>
          </a:p>
          <a:p>
            <a:endParaRPr lang="en-US" dirty="0"/>
          </a:p>
          <a:p>
            <a:r>
              <a:rPr lang="en-US" dirty="0" smtClean="0"/>
              <a:t>All observations have errors.</a:t>
            </a:r>
          </a:p>
          <a:p>
            <a:endParaRPr lang="en-US" dirty="0"/>
          </a:p>
          <a:p>
            <a:r>
              <a:rPr lang="en-US" dirty="0" smtClean="0"/>
              <a:t>Observe position of ball every half second after throw.</a:t>
            </a:r>
            <a:endParaRPr lang="en-US" dirty="0"/>
          </a:p>
        </p:txBody>
      </p:sp>
      <p:sp>
        <p:nvSpPr>
          <p:cNvPr id="11" name="TextBox 10"/>
          <p:cNvSpPr txBox="1"/>
          <p:nvPr/>
        </p:nvSpPr>
        <p:spPr>
          <a:xfrm>
            <a:off x="0" y="0"/>
            <a:ext cx="9144000" cy="523220"/>
          </a:xfrm>
          <a:prstGeom prst="rect">
            <a:avLst/>
          </a:prstGeom>
          <a:solidFill>
            <a:srgbClr val="3366FF"/>
          </a:solidFill>
        </p:spPr>
        <p:txBody>
          <a:bodyPr wrap="square" rtlCol="0">
            <a:spAutoFit/>
          </a:bodyPr>
          <a:lstStyle/>
          <a:p>
            <a:pPr algn="ctr"/>
            <a:r>
              <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Building a Forecast System</a:t>
            </a:r>
          </a:p>
        </p:txBody>
      </p:sp>
      <p:sp>
        <p:nvSpPr>
          <p:cNvPr id="4" name="Footer Placeholder 3"/>
          <p:cNvSpPr>
            <a:spLocks noGrp="1"/>
          </p:cNvSpPr>
          <p:nvPr>
            <p:ph type="ftr" sz="quarter" idx="3"/>
          </p:nvPr>
        </p:nvSpPr>
        <p:spPr/>
        <p:txBody>
          <a:bodyPr/>
          <a:lstStyle/>
          <a:p>
            <a:r>
              <a:rPr lang="en-US" smtClean="0"/>
              <a:t>University at Albany, 22 Oct. 2015</a:t>
            </a:r>
            <a:endParaRPr lang="en-US" dirty="0"/>
          </a:p>
        </p:txBody>
      </p:sp>
      <p:sp>
        <p:nvSpPr>
          <p:cNvPr id="6" name="Slide Number Placeholder 5"/>
          <p:cNvSpPr>
            <a:spLocks noGrp="1"/>
          </p:cNvSpPr>
          <p:nvPr>
            <p:ph type="sldNum" sz="quarter" idx="4"/>
          </p:nvPr>
        </p:nvSpPr>
        <p:spPr/>
        <p:txBody>
          <a:bodyPr/>
          <a:lstStyle/>
          <a:p>
            <a:r>
              <a:rPr lang="en-US" smtClean="0"/>
              <a:t>pg </a:t>
            </a:r>
            <a:fld id="{1DCE4C99-821D-0A43-B0D2-0BA6C4E4E578}" type="slidenum">
              <a:rPr lang="en-US" smtClean="0"/>
              <a:pPr/>
              <a:t>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normAutofit/>
          </a:bodyPr>
          <a:lstStyle/>
          <a:p>
            <a:r>
              <a:rPr lang="en-US" sz="2800" dirty="0" smtClean="0">
                <a:effectLst/>
              </a:rPr>
              <a:t>Properties of Ensemble </a:t>
            </a:r>
            <a:r>
              <a:rPr lang="en-US" sz="2800" dirty="0" err="1" smtClean="0">
                <a:effectLst/>
              </a:rPr>
              <a:t>Kalman</a:t>
            </a:r>
            <a:r>
              <a:rPr lang="en-US" sz="2800" dirty="0" smtClean="0">
                <a:effectLst/>
              </a:rPr>
              <a:t> Filter</a:t>
            </a:r>
            <a:endParaRPr lang="en-US" sz="2800" dirty="0"/>
          </a:p>
        </p:txBody>
      </p:sp>
      <p:sp>
        <p:nvSpPr>
          <p:cNvPr id="2" name="TextBox 1"/>
          <p:cNvSpPr txBox="1"/>
          <p:nvPr/>
        </p:nvSpPr>
        <p:spPr>
          <a:xfrm>
            <a:off x="381000" y="1143000"/>
            <a:ext cx="8153400" cy="4524315"/>
          </a:xfrm>
          <a:prstGeom prst="rect">
            <a:avLst/>
          </a:prstGeom>
          <a:noFill/>
        </p:spPr>
        <p:txBody>
          <a:bodyPr wrap="square" rtlCol="0">
            <a:spAutoFit/>
          </a:bodyPr>
          <a:lstStyle/>
          <a:p>
            <a:pPr>
              <a:lnSpc>
                <a:spcPct val="140000"/>
              </a:lnSpc>
            </a:pPr>
            <a:r>
              <a:rPr lang="en-US" dirty="0" smtClean="0"/>
              <a:t>For linear, </a:t>
            </a:r>
            <a:r>
              <a:rPr lang="en-US" dirty="0" err="1" smtClean="0"/>
              <a:t>gaussian</a:t>
            </a:r>
            <a:r>
              <a:rPr lang="en-US" dirty="0" smtClean="0"/>
              <a:t> problem:</a:t>
            </a:r>
          </a:p>
          <a:p>
            <a:pPr lvl="1">
              <a:lnSpc>
                <a:spcPct val="120000"/>
              </a:lnSpc>
            </a:pPr>
            <a:r>
              <a:rPr lang="en-US" dirty="0" smtClean="0"/>
              <a:t>If, ensemble size N&gt;</a:t>
            </a:r>
            <a:r>
              <a:rPr lang="en-US" dirty="0" err="1" smtClean="0"/>
              <a:t>N</a:t>
            </a:r>
            <a:r>
              <a:rPr lang="en-US" baseline="-25000" dirty="0" err="1" smtClean="0"/>
              <a:t>crit</a:t>
            </a:r>
            <a:endParaRPr lang="en-US" baseline="-25000" dirty="0" smtClean="0"/>
          </a:p>
          <a:p>
            <a:pPr lvl="2">
              <a:lnSpc>
                <a:spcPct val="120000"/>
              </a:lnSpc>
            </a:pPr>
            <a:r>
              <a:rPr lang="en-US" dirty="0"/>
              <a:t>Mean and covariance are identical to </a:t>
            </a:r>
            <a:r>
              <a:rPr lang="en-US" dirty="0" err="1"/>
              <a:t>Kalman</a:t>
            </a:r>
            <a:r>
              <a:rPr lang="en-US" dirty="0"/>
              <a:t> Filter,</a:t>
            </a:r>
          </a:p>
          <a:p>
            <a:pPr lvl="1">
              <a:lnSpc>
                <a:spcPct val="120000"/>
              </a:lnSpc>
            </a:pPr>
            <a:r>
              <a:rPr lang="en-US" dirty="0" smtClean="0"/>
              <a:t>Else</a:t>
            </a:r>
          </a:p>
          <a:p>
            <a:pPr lvl="2">
              <a:lnSpc>
                <a:spcPct val="120000"/>
              </a:lnSpc>
            </a:pPr>
            <a:r>
              <a:rPr lang="en-US" dirty="0" smtClean="0"/>
              <a:t>Diverges.</a:t>
            </a:r>
          </a:p>
          <a:p>
            <a:pPr lvl="2">
              <a:lnSpc>
                <a:spcPct val="120000"/>
              </a:lnSpc>
            </a:pPr>
            <a:endParaRPr lang="en-US" dirty="0"/>
          </a:p>
          <a:p>
            <a:pPr>
              <a:lnSpc>
                <a:spcPct val="120000"/>
              </a:lnSpc>
            </a:pPr>
            <a:endParaRPr lang="en-US" dirty="0" smtClean="0"/>
          </a:p>
          <a:p>
            <a:pPr marL="457200" indent="-457200"/>
            <a:r>
              <a:rPr lang="en-US" dirty="0" err="1" smtClean="0"/>
              <a:t>Ncrit</a:t>
            </a:r>
            <a:r>
              <a:rPr lang="en-US" dirty="0" smtClean="0"/>
              <a:t>: Number of positive singular values in SVD of covariance matrix.</a:t>
            </a:r>
          </a:p>
          <a:p>
            <a:endParaRPr lang="en-US" dirty="0"/>
          </a:p>
        </p:txBody>
      </p:sp>
      <p:sp>
        <p:nvSpPr>
          <p:cNvPr id="5" name="Footer Placeholder 4"/>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80</a:t>
            </a:fld>
            <a:endParaRPr lang="en-US" dirty="0"/>
          </a:p>
        </p:txBody>
      </p:sp>
    </p:spTree>
    <p:extLst>
      <p:ext uri="{BB962C8B-B14F-4D97-AF65-F5344CB8AC3E}">
        <p14:creationId xmlns:p14="http://schemas.microsoft.com/office/powerpoint/2010/main" val="382196480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t>
            </a:r>
            <a:r>
              <a:rPr lang="en-US" sz="2400" dirty="0" smtClean="0">
                <a:effectLst/>
                <a:latin typeface="Arial"/>
                <a:cs typeface="Arial"/>
              </a:rPr>
              <a:t>Assimilation</a:t>
            </a:r>
            <a:endParaRPr lang="en-US" sz="2400" dirty="0">
              <a:latin typeface="Arial"/>
              <a:cs typeface="Arial"/>
            </a:endParaRPr>
          </a:p>
        </p:txBody>
      </p:sp>
      <p:pic>
        <p:nvPicPr>
          <p:cNvPr id="4" name="Picture 10" descr="DataAssimilationDiagram_fra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12"/>
          <p:cNvSpPr txBox="1">
            <a:spLocks noChangeArrowheads="1"/>
          </p:cNvSpPr>
          <p:nvPr/>
        </p:nvSpPr>
        <p:spPr bwMode="auto">
          <a:xfrm>
            <a:off x="112713" y="3429000"/>
            <a:ext cx="31369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estimate after using previous observation (</a:t>
            </a:r>
            <a:r>
              <a:rPr lang="en-US" dirty="0">
                <a:solidFill>
                  <a:srgbClr val="0000FF"/>
                </a:solidFill>
                <a:latin typeface="Calibri"/>
                <a:ea typeface="+mn-ea"/>
                <a:cs typeface="+mn-cs"/>
              </a:rPr>
              <a:t>analysis</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6" name="Text Box 13"/>
          <p:cNvSpPr txBox="1">
            <a:spLocks noChangeArrowheads="1"/>
          </p:cNvSpPr>
          <p:nvPr/>
        </p:nvSpPr>
        <p:spPr bwMode="auto">
          <a:xfrm>
            <a:off x="4179888" y="3429000"/>
            <a:ext cx="23590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Ensemble state at time of next observation (</a:t>
            </a:r>
            <a:r>
              <a:rPr lang="en-US" dirty="0">
                <a:solidFill>
                  <a:srgbClr val="008000"/>
                </a:solidFill>
                <a:latin typeface="Calibri"/>
                <a:ea typeface="+mn-ea"/>
                <a:cs typeface="+mn-cs"/>
              </a:rPr>
              <a:t>prior</a:t>
            </a:r>
            <a:r>
              <a:rPr lang="en-US" dirty="0">
                <a:solidFill>
                  <a:prstClr val="black"/>
                </a:solidFill>
                <a:latin typeface="Calibri"/>
                <a:ea typeface="+mn-ea"/>
                <a:cs typeface="+mn-cs"/>
              </a:rPr>
              <a:t>)</a:t>
            </a:r>
            <a:endParaRPr lang="en-US" dirty="0">
              <a:solidFill>
                <a:prstClr val="black"/>
              </a:solidFill>
              <a:latin typeface="Times New Roman" charset="0"/>
              <a:ea typeface="+mn-ea"/>
              <a:cs typeface="+mn-cs"/>
            </a:endParaRPr>
          </a:p>
        </p:txBody>
      </p:sp>
      <p:sp>
        <p:nvSpPr>
          <p:cNvPr id="7" name="Rectangle 14"/>
          <p:cNvSpPr>
            <a:spLocks noChangeArrowheads="1"/>
          </p:cNvSpPr>
          <p:nvPr/>
        </p:nvSpPr>
        <p:spPr bwMode="auto">
          <a:xfrm>
            <a:off x="457200" y="1143000"/>
            <a:ext cx="82236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model to advance </a:t>
            </a:r>
            <a:r>
              <a:rPr lang="en-US" dirty="0">
                <a:solidFill>
                  <a:srgbClr val="008000"/>
                </a:solidFill>
                <a:latin typeface="Calibri"/>
                <a:ea typeface="+mn-ea"/>
                <a:cs typeface="+mn-cs"/>
              </a:rPr>
              <a:t>ensemble</a:t>
            </a:r>
            <a:r>
              <a:rPr lang="en-US" dirty="0">
                <a:solidFill>
                  <a:prstClr val="black"/>
                </a:solidFill>
                <a:latin typeface="Calibri"/>
                <a:ea typeface="+mn-ea"/>
                <a:cs typeface="+mn-cs"/>
              </a:rPr>
              <a:t> (3 members here) to time at which next observation becomes available.</a:t>
            </a:r>
          </a:p>
        </p:txBody>
      </p:sp>
      <p:sp>
        <p:nvSpPr>
          <p:cNvPr id="9" name="Footer Placeholder 8"/>
          <p:cNvSpPr>
            <a:spLocks noGrp="1"/>
          </p:cNvSpPr>
          <p:nvPr>
            <p:ph type="ftr" sz="quarter" idx="3"/>
          </p:nvPr>
        </p:nvSpPr>
        <p:spPr/>
        <p:txBody>
          <a:bodyPr/>
          <a:lstStyle/>
          <a:p>
            <a:r>
              <a:rPr lang="en-US" smtClean="0"/>
              <a:t>University at Albany, 22 Oct. 2015</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81</a:t>
            </a:fld>
            <a:endParaRPr lang="en-US" dirty="0"/>
          </a:p>
        </p:txBody>
      </p:sp>
    </p:spTree>
    <p:extLst>
      <p:ext uri="{BB962C8B-B14F-4D97-AF65-F5344CB8AC3E}">
        <p14:creationId xmlns:p14="http://schemas.microsoft.com/office/powerpoint/2010/main" val="10914618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4" descr="DataAssimilationDiagram_fram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457200" y="1143000"/>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marL="457200" indent="-457200" defTabSz="457200" eaLnBrk="1" fontAlgn="auto" hangingPunct="1">
              <a:spcBef>
                <a:spcPts val="0"/>
              </a:spcBef>
              <a:spcAft>
                <a:spcPts val="0"/>
              </a:spcAft>
              <a:buFont typeface="+mj-lt"/>
              <a:buAutoNum type="arabicPeriod" startAt="2"/>
            </a:pPr>
            <a:r>
              <a:rPr lang="en-US" dirty="0" smtClean="0">
                <a:solidFill>
                  <a:prstClr val="black"/>
                </a:solidFill>
                <a:latin typeface="Calibri"/>
                <a:ea typeface="+mn-ea"/>
                <a:cs typeface="+mn-cs"/>
              </a:rPr>
              <a:t>Get </a:t>
            </a:r>
            <a:r>
              <a:rPr lang="en-US" dirty="0">
                <a:solidFill>
                  <a:prstClr val="black"/>
                </a:solidFill>
                <a:latin typeface="Calibri"/>
                <a:ea typeface="+mn-ea"/>
                <a:cs typeface="+mn-cs"/>
              </a:rPr>
              <a:t>prior ensemble sample of observation, </a:t>
            </a:r>
            <a:r>
              <a:rPr lang="en-US" i="1" dirty="0">
                <a:solidFill>
                  <a:prstClr val="black"/>
                </a:solidFill>
                <a:latin typeface="Times"/>
                <a:ea typeface="+mn-ea"/>
                <a:cs typeface="Times"/>
              </a:rPr>
              <a:t>y = h(x)</a:t>
            </a:r>
            <a:r>
              <a:rPr lang="en-US" dirty="0">
                <a:solidFill>
                  <a:prstClr val="black"/>
                </a:solidFill>
                <a:latin typeface="Calibri"/>
                <a:ea typeface="+mn-ea"/>
                <a:cs typeface="+mn-cs"/>
              </a:rPr>
              <a:t>, by applying forward operator </a:t>
            </a:r>
            <a:r>
              <a:rPr lang="en-US" b="1" dirty="0">
                <a:solidFill>
                  <a:prstClr val="black"/>
                </a:solidFill>
                <a:latin typeface="Calibri"/>
                <a:ea typeface="+mn-ea"/>
                <a:cs typeface="+mn-cs"/>
              </a:rPr>
              <a:t>h</a:t>
            </a:r>
            <a:r>
              <a:rPr lang="en-US" dirty="0">
                <a:solidFill>
                  <a:prstClr val="black"/>
                </a:solidFill>
                <a:latin typeface="Calibri"/>
                <a:ea typeface="+mn-ea"/>
                <a:cs typeface="+mn-cs"/>
              </a:rPr>
              <a:t> to each ensemble member.</a:t>
            </a:r>
            <a:endParaRPr lang="en-US" dirty="0">
              <a:solidFill>
                <a:prstClr val="black"/>
              </a:solidFill>
              <a:latin typeface="Times New Roman" charset="0"/>
              <a:ea typeface="+mn-ea"/>
              <a:cs typeface="+mn-cs"/>
            </a:endParaRPr>
          </a:p>
        </p:txBody>
      </p:sp>
      <p:sp>
        <p:nvSpPr>
          <p:cNvPr id="6" name="Text Box 7"/>
          <p:cNvSpPr txBox="1">
            <a:spLocks noChangeArrowheads="1"/>
          </p:cNvSpPr>
          <p:nvPr/>
        </p:nvSpPr>
        <p:spPr bwMode="auto">
          <a:xfrm>
            <a:off x="5138738" y="3429000"/>
            <a:ext cx="341788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Theory: observations from instruments with uncorrelated errors can be done sequentially.</a:t>
            </a: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82</a:t>
            </a:fld>
            <a:endParaRPr lang="en-US" dirty="0"/>
          </a:p>
        </p:txBody>
      </p:sp>
    </p:spTree>
    <p:extLst>
      <p:ext uri="{BB962C8B-B14F-4D97-AF65-F5344CB8AC3E}">
        <p14:creationId xmlns:p14="http://schemas.microsoft.com/office/powerpoint/2010/main" val="211903792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457200" y="1143000"/>
            <a:ext cx="78765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3"/>
            </a:pPr>
            <a:r>
              <a:rPr lang="en-US" dirty="0" smtClean="0">
                <a:solidFill>
                  <a:prstClr val="black"/>
                </a:solidFill>
                <a:latin typeface="Calibri"/>
                <a:ea typeface="+mn-ea"/>
                <a:cs typeface="+mn-cs"/>
              </a:rPr>
              <a:t>Get </a:t>
            </a:r>
            <a:r>
              <a:rPr lang="en-US" dirty="0">
                <a:solidFill>
                  <a:srgbClr val="FF0000"/>
                </a:solidFill>
                <a:latin typeface="Calibri"/>
                <a:ea typeface="+mn-ea"/>
                <a:cs typeface="+mn-cs"/>
              </a:rPr>
              <a:t>observed value</a:t>
            </a:r>
            <a:r>
              <a:rPr lang="en-US" dirty="0">
                <a:solidFill>
                  <a:prstClr val="black"/>
                </a:solidFill>
                <a:latin typeface="Calibri"/>
                <a:ea typeface="+mn-ea"/>
                <a:cs typeface="+mn-cs"/>
              </a:rPr>
              <a:t> and </a:t>
            </a:r>
            <a:r>
              <a:rPr lang="en-US" dirty="0">
                <a:solidFill>
                  <a:srgbClr val="FF0000"/>
                </a:solidFill>
                <a:latin typeface="Calibri"/>
                <a:ea typeface="+mn-ea"/>
                <a:cs typeface="+mn-cs"/>
              </a:rPr>
              <a:t>observational error distribution</a:t>
            </a:r>
            <a:r>
              <a:rPr lang="en-US" dirty="0">
                <a:solidFill>
                  <a:prstClr val="black"/>
                </a:solidFill>
                <a:latin typeface="Calibri"/>
                <a:ea typeface="+mn-ea"/>
                <a:cs typeface="+mn-cs"/>
              </a:rPr>
              <a:t> from observing system.</a:t>
            </a: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83</a:t>
            </a:fld>
            <a:endParaRPr lang="en-US" dirty="0"/>
          </a:p>
        </p:txBody>
      </p:sp>
    </p:spTree>
    <p:extLst>
      <p:ext uri="{BB962C8B-B14F-4D97-AF65-F5344CB8AC3E}">
        <p14:creationId xmlns:p14="http://schemas.microsoft.com/office/powerpoint/2010/main" val="183783389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84</a:t>
            </a:fld>
            <a:endParaRPr lang="en-US" dirty="0"/>
          </a:p>
        </p:txBody>
      </p:sp>
    </p:spTree>
    <p:extLst>
      <p:ext uri="{BB962C8B-B14F-4D97-AF65-F5344CB8AC3E}">
        <p14:creationId xmlns:p14="http://schemas.microsoft.com/office/powerpoint/2010/main" val="157206414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4" descr="DataAssimilationDiagram_fram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6"/>
          <p:cNvSpPr txBox="1">
            <a:spLocks noChangeArrowheads="1"/>
          </p:cNvSpPr>
          <p:nvPr/>
        </p:nvSpPr>
        <p:spPr bwMode="auto">
          <a:xfrm>
            <a:off x="457200" y="1143000"/>
            <a:ext cx="83411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4"/>
            </a:pPr>
            <a:r>
              <a:rPr lang="en-US" dirty="0" smtClean="0">
                <a:solidFill>
                  <a:prstClr val="black"/>
                </a:solidFill>
                <a:latin typeface="Calibri"/>
                <a:ea typeface="+mn-ea"/>
                <a:cs typeface="+mn-cs"/>
              </a:rPr>
              <a:t>Find </a:t>
            </a:r>
            <a:r>
              <a:rPr lang="en-US" dirty="0">
                <a:solidFill>
                  <a:prstClr val="black"/>
                </a:solidFill>
                <a:latin typeface="Calibri"/>
                <a:ea typeface="+mn-ea"/>
                <a:cs typeface="+mn-cs"/>
              </a:rPr>
              <a:t>the </a:t>
            </a:r>
            <a:r>
              <a:rPr lang="en-US" dirty="0">
                <a:solidFill>
                  <a:srgbClr val="0000FF"/>
                </a:solidFill>
                <a:latin typeface="Calibri"/>
                <a:ea typeface="+mn-ea"/>
                <a:cs typeface="+mn-cs"/>
              </a:rPr>
              <a:t>increments</a:t>
            </a:r>
            <a:r>
              <a:rPr lang="en-US" dirty="0">
                <a:solidFill>
                  <a:prstClr val="black"/>
                </a:solidFill>
                <a:latin typeface="Calibri"/>
                <a:ea typeface="+mn-ea"/>
                <a:cs typeface="+mn-cs"/>
              </a:rPr>
              <a:t> for the prior observation ensemble                  (this is a scalar problem for uncorrelated observation errors).</a:t>
            </a:r>
            <a:endParaRPr lang="en-US" dirty="0">
              <a:solidFill>
                <a:prstClr val="black"/>
              </a:solidFill>
              <a:latin typeface="Times New Roman" charset="0"/>
              <a:ea typeface="+mn-ea"/>
              <a:cs typeface="+mn-cs"/>
            </a:endParaRPr>
          </a:p>
        </p:txBody>
      </p:sp>
      <p:sp>
        <p:nvSpPr>
          <p:cNvPr id="6" name="Text Box 7"/>
          <p:cNvSpPr txBox="1">
            <a:spLocks noChangeArrowheads="1"/>
          </p:cNvSpPr>
          <p:nvPr/>
        </p:nvSpPr>
        <p:spPr bwMode="auto">
          <a:xfrm>
            <a:off x="4673600" y="4376133"/>
            <a:ext cx="43449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dirty="0">
                <a:solidFill>
                  <a:prstClr val="black"/>
                </a:solidFill>
                <a:latin typeface="Calibri"/>
                <a:ea typeface="+mn-ea"/>
                <a:cs typeface="+mn-cs"/>
              </a:rPr>
              <a:t>Note: Difference between various ensemble filter methods is primarily in observation increment calculation.</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85</a:t>
            </a:fld>
            <a:endParaRPr lang="en-US" dirty="0"/>
          </a:p>
        </p:txBody>
      </p:sp>
    </p:spTree>
    <p:extLst>
      <p:ext uri="{BB962C8B-B14F-4D97-AF65-F5344CB8AC3E}">
        <p14:creationId xmlns:p14="http://schemas.microsoft.com/office/powerpoint/2010/main" val="51543757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86</a:t>
            </a:fld>
            <a:endParaRPr lang="en-US" dirty="0"/>
          </a:p>
        </p:txBody>
      </p:sp>
    </p:spTree>
    <p:extLst>
      <p:ext uri="{BB962C8B-B14F-4D97-AF65-F5344CB8AC3E}">
        <p14:creationId xmlns:p14="http://schemas.microsoft.com/office/powerpoint/2010/main" val="97828065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6" name="Text Box 6"/>
          <p:cNvSpPr txBox="1">
            <a:spLocks noChangeArrowheads="1"/>
          </p:cNvSpPr>
          <p:nvPr/>
        </p:nvSpPr>
        <p:spPr bwMode="auto">
          <a:xfrm>
            <a:off x="5375251" y="5114925"/>
            <a:ext cx="37687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a:solidFill>
                  <a:prstClr val="black"/>
                </a:solidFill>
                <a:latin typeface="Calibri"/>
                <a:ea typeface="+mn-ea"/>
                <a:cs typeface="+mn-cs"/>
              </a:rPr>
              <a:t>Theory: impact of observation increments on each state variable can be handled independently!</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87</a:t>
            </a:fld>
            <a:endParaRPr lang="en-US" dirty="0"/>
          </a:p>
        </p:txBody>
      </p:sp>
    </p:spTree>
    <p:extLst>
      <p:ext uri="{BB962C8B-B14F-4D97-AF65-F5344CB8AC3E}">
        <p14:creationId xmlns:p14="http://schemas.microsoft.com/office/powerpoint/2010/main" val="199059843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3" descr="DataAssimilationDiagram_fram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457200" y="1143000"/>
            <a:ext cx="86502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5"/>
            </a:pPr>
            <a:r>
              <a:rPr lang="en-US" dirty="0" smtClean="0">
                <a:solidFill>
                  <a:prstClr val="black"/>
                </a:solidFill>
                <a:latin typeface="Calibri"/>
                <a:ea typeface="+mn-ea"/>
                <a:cs typeface="+mn-cs"/>
              </a:rPr>
              <a:t>Use </a:t>
            </a:r>
            <a:r>
              <a:rPr lang="en-US" dirty="0">
                <a:solidFill>
                  <a:prstClr val="black"/>
                </a:solidFill>
                <a:latin typeface="Calibri"/>
                <a:ea typeface="+mn-ea"/>
                <a:cs typeface="+mn-cs"/>
              </a:rPr>
              <a:t>ensemble samples of </a:t>
            </a:r>
            <a:r>
              <a:rPr lang="en-US" i="1" dirty="0">
                <a:solidFill>
                  <a:prstClr val="black"/>
                </a:solidFill>
                <a:latin typeface="Times"/>
                <a:ea typeface="+mn-ea"/>
                <a:cs typeface="Times"/>
              </a:rPr>
              <a:t>y</a:t>
            </a:r>
            <a:r>
              <a:rPr lang="en-US" dirty="0">
                <a:solidFill>
                  <a:prstClr val="black"/>
                </a:solidFill>
                <a:latin typeface="Calibri"/>
                <a:ea typeface="+mn-ea"/>
                <a:cs typeface="+mn-cs"/>
              </a:rPr>
              <a:t> and each state variable to linearly regress observation increments onto state variable increments.</a:t>
            </a:r>
            <a:endParaRPr lang="en-US" dirty="0">
              <a:solidFill>
                <a:prstClr val="black"/>
              </a:solidFill>
              <a:latin typeface="Times New Roman" charset="0"/>
              <a:ea typeface="+mn-ea"/>
              <a:cs typeface="+mn-cs"/>
            </a:endParaRPr>
          </a:p>
        </p:txBody>
      </p:sp>
      <p:sp>
        <p:nvSpPr>
          <p:cNvPr id="6" name="Text Box 6"/>
          <p:cNvSpPr txBox="1">
            <a:spLocks noChangeArrowheads="1"/>
          </p:cNvSpPr>
          <p:nvPr/>
        </p:nvSpPr>
        <p:spPr bwMode="auto">
          <a:xfrm>
            <a:off x="5375251" y="5107613"/>
            <a:ext cx="376872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pPr defTabSz="457200" eaLnBrk="1" fontAlgn="auto" hangingPunct="1">
              <a:spcBef>
                <a:spcPts val="0"/>
              </a:spcBef>
              <a:spcAft>
                <a:spcPts val="0"/>
              </a:spcAft>
            </a:pPr>
            <a:r>
              <a:rPr lang="en-US" sz="2200" dirty="0" smtClean="0">
                <a:solidFill>
                  <a:prstClr val="black"/>
                </a:solidFill>
                <a:latin typeface="Calibri"/>
                <a:ea typeface="+mn-ea"/>
                <a:cs typeface="+mn-cs"/>
              </a:rPr>
              <a:t>DART updates all state variables in parallel. Variables randomly assigned to processes for load balancing.</a:t>
            </a:r>
            <a:endParaRPr lang="en-US" dirty="0">
              <a:solidFill>
                <a:prstClr val="black"/>
              </a:solidFill>
              <a:latin typeface="Times New Roman" charset="0"/>
              <a:ea typeface="+mn-ea"/>
              <a:cs typeface="+mn-cs"/>
            </a:endParaRPr>
          </a:p>
        </p:txBody>
      </p:sp>
      <p:sp>
        <p:nvSpPr>
          <p:cNvPr id="8" name="Footer Placeholder 7"/>
          <p:cNvSpPr>
            <a:spLocks noGrp="1"/>
          </p:cNvSpPr>
          <p:nvPr>
            <p:ph type="ftr" sz="quarter" idx="3"/>
          </p:nvPr>
        </p:nvSpPr>
        <p:spPr/>
        <p:txBody>
          <a:bodyPr/>
          <a:lstStyle/>
          <a:p>
            <a:r>
              <a:rPr lang="en-US" smtClean="0"/>
              <a:t>University at Albany, 22 Oct. 2015</a:t>
            </a:r>
            <a:endParaRPr lang="en-US" dirty="0"/>
          </a:p>
        </p:txBody>
      </p:sp>
      <p:sp>
        <p:nvSpPr>
          <p:cNvPr id="9" name="Slide Number Placeholder 8"/>
          <p:cNvSpPr>
            <a:spLocks noGrp="1"/>
          </p:cNvSpPr>
          <p:nvPr>
            <p:ph type="sldNum" sz="quarter" idx="4"/>
          </p:nvPr>
        </p:nvSpPr>
        <p:spPr/>
        <p:txBody>
          <a:bodyPr/>
          <a:lstStyle/>
          <a:p>
            <a:r>
              <a:rPr lang="en-US" smtClean="0"/>
              <a:t>pg </a:t>
            </a:r>
            <a:fld id="{1DCE4C99-821D-0A43-B0D2-0BA6C4E4E578}" type="slidenum">
              <a:rPr lang="en-US" smtClean="0"/>
              <a:pPr/>
              <a:t>88</a:t>
            </a:fld>
            <a:endParaRPr lang="en-US" dirty="0"/>
          </a:p>
        </p:txBody>
      </p:sp>
    </p:spTree>
    <p:extLst>
      <p:ext uri="{BB962C8B-B14F-4D97-AF65-F5344CB8AC3E}">
        <p14:creationId xmlns:p14="http://schemas.microsoft.com/office/powerpoint/2010/main" val="121592132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144000" cy="685801"/>
          </a:xfrm>
        </p:spPr>
        <p:txBody>
          <a:bodyPr/>
          <a:lstStyle/>
          <a:p>
            <a:r>
              <a:rPr lang="en-US" sz="2400" dirty="0">
                <a:effectLst/>
                <a:latin typeface="Arial"/>
                <a:cs typeface="Arial"/>
              </a:rPr>
              <a:t>How an Ensemble Filter Works for Geophysical Data Assimilation</a:t>
            </a:r>
            <a:endParaRPr lang="en-US" sz="2400" dirty="0">
              <a:latin typeface="Arial"/>
              <a:cs typeface="Arial"/>
            </a:endParaRPr>
          </a:p>
        </p:txBody>
      </p:sp>
      <p:pic>
        <p:nvPicPr>
          <p:cNvPr id="4" name="Picture 5" descr="DataAssimilationDiagram_fram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2055813"/>
            <a:ext cx="8280400" cy="462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7"/>
          <p:cNvSpPr txBox="1">
            <a:spLocks noChangeArrowheads="1"/>
          </p:cNvSpPr>
          <p:nvPr/>
        </p:nvSpPr>
        <p:spPr bwMode="auto">
          <a:xfrm>
            <a:off x="457200" y="1143000"/>
            <a:ext cx="868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pPr marL="457200" indent="-457200" defTabSz="457200" eaLnBrk="1" fontAlgn="auto" hangingPunct="1">
              <a:spcBef>
                <a:spcPts val="0"/>
              </a:spcBef>
              <a:spcAft>
                <a:spcPts val="0"/>
              </a:spcAft>
              <a:buFont typeface="+mj-lt"/>
              <a:buAutoNum type="arabicPeriod" startAt="6"/>
            </a:pPr>
            <a:r>
              <a:rPr lang="en-US" dirty="0" smtClean="0">
                <a:solidFill>
                  <a:prstClr val="black"/>
                </a:solidFill>
                <a:latin typeface="Calibri"/>
                <a:ea typeface="+mn-ea"/>
                <a:cs typeface="+mn-cs"/>
              </a:rPr>
              <a:t>When </a:t>
            </a:r>
            <a:r>
              <a:rPr lang="en-US" dirty="0">
                <a:solidFill>
                  <a:prstClr val="black"/>
                </a:solidFill>
                <a:latin typeface="Calibri"/>
                <a:ea typeface="+mn-ea"/>
                <a:cs typeface="+mn-cs"/>
              </a:rPr>
              <a:t>all ensemble members for each state variable are updated, i</a:t>
            </a:r>
            <a:r>
              <a:rPr lang="en-US" dirty="0" smtClean="0">
                <a:solidFill>
                  <a:prstClr val="black"/>
                </a:solidFill>
                <a:latin typeface="Calibri"/>
                <a:ea typeface="+mn-ea"/>
                <a:cs typeface="+mn-cs"/>
              </a:rPr>
              <a:t>ntegrate </a:t>
            </a:r>
            <a:r>
              <a:rPr lang="en-US" dirty="0">
                <a:solidFill>
                  <a:prstClr val="black"/>
                </a:solidFill>
                <a:latin typeface="Calibri"/>
                <a:ea typeface="+mn-ea"/>
                <a:cs typeface="+mn-cs"/>
              </a:rPr>
              <a:t>to time of next observation …</a:t>
            </a:r>
            <a:endParaRPr lang="en-US" dirty="0">
              <a:solidFill>
                <a:prstClr val="black"/>
              </a:solidFill>
              <a:latin typeface="Times New Roman" charset="0"/>
              <a:ea typeface="+mn-ea"/>
              <a:cs typeface="+mn-cs"/>
            </a:endParaRP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89</a:t>
            </a:fld>
            <a:endParaRPr lang="en-US" dirty="0"/>
          </a:p>
        </p:txBody>
      </p:sp>
    </p:spTree>
    <p:extLst>
      <p:ext uri="{BB962C8B-B14F-4D97-AF65-F5344CB8AC3E}">
        <p14:creationId xmlns:p14="http://schemas.microsoft.com/office/powerpoint/2010/main" val="7939159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bs_0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73100"/>
            <a:ext cx="7314713" cy="5492130"/>
          </a:xfrm>
          <a:prstGeom prst="rect">
            <a:avLst/>
          </a:prstGeom>
        </p:spPr>
      </p:pic>
      <p:sp>
        <p:nvSpPr>
          <p:cNvPr id="7" name="TextBox 6"/>
          <p:cNvSpPr txBox="1"/>
          <p:nvPr/>
        </p:nvSpPr>
        <p:spPr>
          <a:xfrm>
            <a:off x="0" y="-1"/>
            <a:ext cx="9144000" cy="523220"/>
          </a:xfrm>
          <a:prstGeom prst="rect">
            <a:avLst/>
          </a:prstGeom>
          <a:solidFill>
            <a:srgbClr val="3366FF"/>
          </a:solidFill>
        </p:spPr>
        <p:txBody>
          <a:bodyPr wrap="square" rtlCol="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Observations of the Red Ball</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Footer Placeholder 5"/>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9</a:t>
            </a:fld>
            <a:endParaRPr lang="en-US" dirty="0"/>
          </a:p>
        </p:txBody>
      </p:sp>
    </p:spTree>
    <p:extLst>
      <p:ext uri="{BB962C8B-B14F-4D97-AF65-F5344CB8AC3E}">
        <p14:creationId xmlns:p14="http://schemas.microsoft.com/office/powerpoint/2010/main" val="24872239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ingle_truth.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00" t="23333" r="5000" b="23334"/>
          <a:stretch/>
        </p:blipFill>
        <p:spPr>
          <a:xfrm>
            <a:off x="457200" y="2971800"/>
            <a:ext cx="8229600" cy="3657600"/>
          </a:xfrm>
          <a:prstGeom prst="rect">
            <a:avLst/>
          </a:prstGeom>
        </p:spPr>
      </p:pic>
      <p:sp>
        <p:nvSpPr>
          <p:cNvPr id="3" name="Title 2"/>
          <p:cNvSpPr>
            <a:spLocks noGrp="1"/>
          </p:cNvSpPr>
          <p:nvPr>
            <p:ph type="title"/>
          </p:nvPr>
        </p:nvSpPr>
        <p:spPr>
          <a:xfrm>
            <a:off x="0" y="1038"/>
            <a:ext cx="9144000" cy="685801"/>
          </a:xfrm>
        </p:spPr>
        <p:txBody>
          <a:bodyPr/>
          <a:lstStyle/>
          <a:p>
            <a:r>
              <a:rPr lang="en-US" sz="2400" dirty="0">
                <a:latin typeface="Arial"/>
                <a:cs typeface="Arial"/>
              </a:rPr>
              <a:t>Ensemble Filter for Lorenz-96 40-Variable Model</a:t>
            </a:r>
          </a:p>
        </p:txBody>
      </p:sp>
      <p:sp>
        <p:nvSpPr>
          <p:cNvPr id="6" name="TextBox 5"/>
          <p:cNvSpPr txBox="1"/>
          <p:nvPr/>
        </p:nvSpPr>
        <p:spPr>
          <a:xfrm>
            <a:off x="381000" y="945683"/>
            <a:ext cx="8382000" cy="1409617"/>
          </a:xfrm>
          <a:prstGeom prst="rect">
            <a:avLst/>
          </a:prstGeom>
          <a:noFill/>
        </p:spPr>
        <p:txBody>
          <a:bodyPr wrap="square" rtlCol="0">
            <a:spAutoFit/>
          </a:bodyPr>
          <a:lstStyle/>
          <a:p>
            <a:pPr>
              <a:lnSpc>
                <a:spcPct val="120000"/>
              </a:lnSpc>
            </a:pPr>
            <a:r>
              <a:rPr lang="en-US" dirty="0" smtClean="0"/>
              <a:t>40 state variables: X</a:t>
            </a:r>
            <a:r>
              <a:rPr lang="en-US" baseline="-25000" dirty="0" smtClean="0"/>
              <a:t>1</a:t>
            </a:r>
            <a:r>
              <a:rPr lang="en-US" dirty="0" smtClean="0"/>
              <a:t>, X</a:t>
            </a:r>
            <a:r>
              <a:rPr lang="en-US" baseline="-25000" dirty="0" smtClean="0"/>
              <a:t>2</a:t>
            </a:r>
            <a:r>
              <a:rPr lang="en-US" dirty="0" smtClean="0"/>
              <a:t>,..., X</a:t>
            </a:r>
            <a:r>
              <a:rPr lang="en-US" baseline="-25000" dirty="0" smtClean="0"/>
              <a:t>40</a:t>
            </a:r>
            <a:r>
              <a:rPr lang="en-US" dirty="0" smtClean="0"/>
              <a:t>.</a:t>
            </a:r>
          </a:p>
          <a:p>
            <a:pPr>
              <a:lnSpc>
                <a:spcPct val="120000"/>
              </a:lnSpc>
            </a:pPr>
            <a:r>
              <a:rPr lang="en-US" dirty="0" err="1" smtClean="0"/>
              <a:t>dX</a:t>
            </a:r>
            <a:r>
              <a:rPr lang="en-US" baseline="-25000" dirty="0" err="1" smtClean="0"/>
              <a:t>i</a:t>
            </a:r>
            <a:r>
              <a:rPr lang="en-US" dirty="0" smtClean="0"/>
              <a:t> / </a:t>
            </a:r>
            <a:r>
              <a:rPr lang="en-US" dirty="0" err="1" smtClean="0"/>
              <a:t>dt</a:t>
            </a:r>
            <a:r>
              <a:rPr lang="en-US" dirty="0" smtClean="0"/>
              <a:t> = (X</a:t>
            </a:r>
            <a:r>
              <a:rPr lang="en-US" baseline="-25000" dirty="0" smtClean="0"/>
              <a:t>i+1 </a:t>
            </a:r>
            <a:r>
              <a:rPr lang="en-US" dirty="0" smtClean="0"/>
              <a:t>- X</a:t>
            </a:r>
            <a:r>
              <a:rPr lang="en-US" baseline="-25000" dirty="0" smtClean="0"/>
              <a:t>i-2</a:t>
            </a:r>
            <a:r>
              <a:rPr lang="en-US" dirty="0" smtClean="0"/>
              <a:t>)X</a:t>
            </a:r>
            <a:r>
              <a:rPr lang="en-US" baseline="-25000" dirty="0" smtClean="0"/>
              <a:t>i-1 </a:t>
            </a:r>
            <a:r>
              <a:rPr lang="en-US" dirty="0" smtClean="0"/>
              <a:t>- X</a:t>
            </a:r>
            <a:r>
              <a:rPr lang="en-US" baseline="-25000" dirty="0" smtClean="0"/>
              <a:t>i</a:t>
            </a:r>
            <a:r>
              <a:rPr lang="en-US" dirty="0" smtClean="0"/>
              <a:t> + F.</a:t>
            </a:r>
          </a:p>
          <a:p>
            <a:pPr>
              <a:lnSpc>
                <a:spcPct val="120000"/>
              </a:lnSpc>
            </a:pPr>
            <a:r>
              <a:rPr lang="en-US" dirty="0" smtClean="0"/>
              <a:t>Acts ‘something’ like weather around a latitude band.</a:t>
            </a:r>
            <a:endParaRPr lang="en-US" dirty="0"/>
          </a:p>
        </p:txBody>
      </p:sp>
      <p:sp>
        <p:nvSpPr>
          <p:cNvPr id="5" name="Footer Placeholder 4"/>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90</a:t>
            </a:fld>
            <a:endParaRPr lang="en-US" dirty="0"/>
          </a:p>
        </p:txBody>
      </p:sp>
    </p:spTree>
    <p:extLst>
      <p:ext uri="{BB962C8B-B14F-4D97-AF65-F5344CB8AC3E}">
        <p14:creationId xmlns:p14="http://schemas.microsoft.com/office/powerpoint/2010/main" val="11227299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rror_growth.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00" t="23334" r="5000" b="23332"/>
          <a:stretch/>
        </p:blipFill>
        <p:spPr>
          <a:xfrm>
            <a:off x="457200" y="2971800"/>
            <a:ext cx="8229600" cy="3657600"/>
          </a:xfrm>
          <a:prstGeom prst="rect">
            <a:avLst/>
          </a:prstGeom>
        </p:spPr>
      </p:pic>
      <p:sp>
        <p:nvSpPr>
          <p:cNvPr id="3" name="Title 2"/>
          <p:cNvSpPr>
            <a:spLocks noGrp="1"/>
          </p:cNvSpPr>
          <p:nvPr>
            <p:ph type="title"/>
          </p:nvPr>
        </p:nvSpPr>
        <p:spPr>
          <a:xfrm>
            <a:off x="0" y="-1"/>
            <a:ext cx="9144000" cy="685801"/>
          </a:xfrm>
        </p:spPr>
        <p:txBody>
          <a:bodyPr/>
          <a:lstStyle/>
          <a:p>
            <a:r>
              <a:rPr lang="en-US" sz="2800" dirty="0">
                <a:latin typeface="Arial"/>
                <a:cs typeface="Arial"/>
              </a:rPr>
              <a:t>Lorenz-96 is sensitive to small perturbations</a:t>
            </a:r>
          </a:p>
        </p:txBody>
      </p:sp>
      <p:sp>
        <p:nvSpPr>
          <p:cNvPr id="6" name="TextBox 5"/>
          <p:cNvSpPr txBox="1"/>
          <p:nvPr/>
        </p:nvSpPr>
        <p:spPr>
          <a:xfrm>
            <a:off x="381000" y="945683"/>
            <a:ext cx="8382000" cy="1631216"/>
          </a:xfrm>
          <a:prstGeom prst="rect">
            <a:avLst/>
          </a:prstGeom>
          <a:noFill/>
        </p:spPr>
        <p:txBody>
          <a:bodyPr wrap="square" rtlCol="0">
            <a:spAutoFit/>
          </a:bodyPr>
          <a:lstStyle/>
          <a:p>
            <a:r>
              <a:rPr lang="en-US" dirty="0"/>
              <a:t>Introduce 20 ‘ensemble’ state estimates.</a:t>
            </a:r>
          </a:p>
          <a:p>
            <a:r>
              <a:rPr lang="en-US" dirty="0" smtClean="0"/>
              <a:t>Each is </a:t>
            </a:r>
            <a:r>
              <a:rPr lang="en-US" dirty="0"/>
              <a:t>perturbed for each of the 40-variables at time 0</a:t>
            </a:r>
            <a:r>
              <a:rPr lang="en-US" dirty="0" smtClean="0"/>
              <a:t>.</a:t>
            </a:r>
            <a:endParaRPr lang="en-US" dirty="0"/>
          </a:p>
          <a:p>
            <a:r>
              <a:rPr lang="en-US" dirty="0"/>
              <a:t>Refer to unperturbed control integration as ‘truth</a:t>
            </a:r>
            <a:r>
              <a:rPr lang="en-US" dirty="0" smtClean="0"/>
              <a:t>’.</a:t>
            </a:r>
            <a:endParaRPr lang="en-US" dirty="0"/>
          </a:p>
          <a:p>
            <a:pPr>
              <a:lnSpc>
                <a:spcPct val="120000"/>
              </a:lnSpc>
            </a:pPr>
            <a:endParaRPr lang="en-US" dirty="0"/>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91</a:t>
            </a:fld>
            <a:endParaRPr lang="en-US" dirty="0"/>
          </a:p>
        </p:txBody>
      </p:sp>
    </p:spTree>
    <p:extLst>
      <p:ext uri="{BB962C8B-B14F-4D97-AF65-F5344CB8AC3E}">
        <p14:creationId xmlns:p14="http://schemas.microsoft.com/office/powerpoint/2010/main" val="2889475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ingle_assim_no_lo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05" t="23332" r="4901" b="23335"/>
          <a:stretch/>
        </p:blipFill>
        <p:spPr>
          <a:xfrm>
            <a:off x="457200" y="2971800"/>
            <a:ext cx="8229600" cy="3657600"/>
          </a:xfrm>
          <a:prstGeom prst="rect">
            <a:avLst/>
          </a:prstGeom>
        </p:spPr>
      </p:pic>
      <p:sp>
        <p:nvSpPr>
          <p:cNvPr id="3" name="Title 2"/>
          <p:cNvSpPr>
            <a:spLocks noGrp="1"/>
          </p:cNvSpPr>
          <p:nvPr>
            <p:ph type="title"/>
          </p:nvPr>
        </p:nvSpPr>
        <p:spPr>
          <a:xfrm>
            <a:off x="0" y="0"/>
            <a:ext cx="9144000" cy="685800"/>
          </a:xfrm>
        </p:spPr>
        <p:txBody>
          <a:bodyPr/>
          <a:lstStyle/>
          <a:p>
            <a:r>
              <a:rPr lang="en-US" sz="2800" dirty="0">
                <a:latin typeface="Arial"/>
                <a:cs typeface="Arial"/>
              </a:rPr>
              <a:t>Assimilate ‘observations’ from 40 random </a:t>
            </a:r>
            <a:r>
              <a:rPr lang="en-US" sz="2800" dirty="0" smtClean="0">
                <a:latin typeface="Arial"/>
                <a:cs typeface="Arial"/>
              </a:rPr>
              <a:t>locations.</a:t>
            </a:r>
            <a:endParaRPr lang="en-US" sz="2800" dirty="0">
              <a:latin typeface="Arial"/>
              <a:cs typeface="Arial"/>
            </a:endParaRPr>
          </a:p>
        </p:txBody>
      </p:sp>
      <p:sp>
        <p:nvSpPr>
          <p:cNvPr id="6" name="TextBox 5"/>
          <p:cNvSpPr txBox="1"/>
          <p:nvPr/>
        </p:nvSpPr>
        <p:spPr>
          <a:xfrm>
            <a:off x="381000" y="945683"/>
            <a:ext cx="8382000" cy="1569660"/>
          </a:xfrm>
          <a:prstGeom prst="rect">
            <a:avLst/>
          </a:prstGeom>
          <a:noFill/>
        </p:spPr>
        <p:txBody>
          <a:bodyPr wrap="square" rtlCol="0">
            <a:spAutoFit/>
          </a:bodyPr>
          <a:lstStyle/>
          <a:p>
            <a:r>
              <a:rPr lang="en-US" dirty="0" smtClean="0"/>
              <a:t>Interpolate </a:t>
            </a:r>
            <a:r>
              <a:rPr lang="en-US" dirty="0"/>
              <a:t>truth to station location.</a:t>
            </a:r>
          </a:p>
          <a:p>
            <a:r>
              <a:rPr lang="en-US" dirty="0"/>
              <a:t>Simulate observational error: </a:t>
            </a:r>
            <a:endParaRPr lang="en-US" dirty="0" smtClean="0"/>
          </a:p>
          <a:p>
            <a:r>
              <a:rPr lang="en-US" dirty="0"/>
              <a:t>	</a:t>
            </a:r>
            <a:r>
              <a:rPr lang="en-US" dirty="0" smtClean="0"/>
              <a:t>Add </a:t>
            </a:r>
            <a:r>
              <a:rPr lang="en-US" dirty="0"/>
              <a:t>random draw from N(0, 16) to each.</a:t>
            </a:r>
          </a:p>
          <a:p>
            <a:r>
              <a:rPr lang="en-US" dirty="0"/>
              <a:t>Start from ‘climatological’ 20-member </a:t>
            </a:r>
            <a:r>
              <a:rPr lang="en-US" dirty="0" smtClean="0"/>
              <a:t>ensemble.</a:t>
            </a:r>
            <a:endParaRPr lang="en-US" dirty="0"/>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92</a:t>
            </a:fld>
            <a:endParaRPr lang="en-US" dirty="0"/>
          </a:p>
        </p:txBody>
      </p:sp>
    </p:spTree>
    <p:extLst>
      <p:ext uri="{BB962C8B-B14F-4D97-AF65-F5344CB8AC3E}">
        <p14:creationId xmlns:p14="http://schemas.microsoft.com/office/powerpoint/2010/main" val="2724485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latin typeface="Arial"/>
                <a:cs typeface="Arial"/>
              </a:rPr>
              <a:t>Some Error Sources in Ensemble Filters</a:t>
            </a:r>
            <a:endParaRPr lang="en-US" sz="2800" dirty="0">
              <a:latin typeface="Arial"/>
              <a:cs typeface="Arial"/>
            </a:endParaRPr>
          </a:p>
        </p:txBody>
      </p:sp>
      <p:pic>
        <p:nvPicPr>
          <p:cNvPr id="4" name="Picture 5" descr="DataAssimilationDiagram_frame6"/>
          <p:cNvPicPr>
            <a:picLocks noChangeAspect="1" noChangeArrowheads="1"/>
          </p:cNvPicPr>
          <p:nvPr/>
        </p:nvPicPr>
        <p:blipFill>
          <a:blip r:embed="rId2"/>
          <a:srcRect/>
          <a:stretch>
            <a:fillRect/>
          </a:stretch>
        </p:blipFill>
        <p:spPr bwMode="auto">
          <a:xfrm>
            <a:off x="1220475" y="1929843"/>
            <a:ext cx="5630672" cy="3143504"/>
          </a:xfrm>
          <a:prstGeom prst="rect">
            <a:avLst/>
          </a:prstGeom>
          <a:noFill/>
          <a:ln w="9525">
            <a:noFill/>
            <a:miter lim="800000"/>
            <a:headEnd/>
            <a:tailEnd/>
          </a:ln>
        </p:spPr>
      </p:pic>
      <p:sp>
        <p:nvSpPr>
          <p:cNvPr id="5" name="TextBox 4"/>
          <p:cNvSpPr txBox="1"/>
          <p:nvPr/>
        </p:nvSpPr>
        <p:spPr>
          <a:xfrm>
            <a:off x="1666687" y="5285615"/>
            <a:ext cx="16283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1. Model error</a:t>
            </a:r>
            <a:endParaRPr lang="en-US" sz="1800" dirty="0">
              <a:solidFill>
                <a:prstClr val="black"/>
              </a:solidFill>
              <a:latin typeface="Calibri"/>
              <a:ea typeface="+mn-ea"/>
              <a:cs typeface="+mn-cs"/>
            </a:endParaRPr>
          </a:p>
        </p:txBody>
      </p:sp>
      <p:sp>
        <p:nvSpPr>
          <p:cNvPr id="6" name="TextBox 5"/>
          <p:cNvSpPr txBox="1"/>
          <p:nvPr/>
        </p:nvSpPr>
        <p:spPr>
          <a:xfrm>
            <a:off x="362392" y="1486543"/>
            <a:ext cx="2289100"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2. Obs. operator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Representativeness</a:t>
            </a:r>
            <a:endParaRPr lang="en-US" sz="1800" dirty="0">
              <a:solidFill>
                <a:prstClr val="black"/>
              </a:solidFill>
              <a:latin typeface="Calibri"/>
              <a:ea typeface="+mn-ea"/>
              <a:cs typeface="+mn-cs"/>
            </a:endParaRPr>
          </a:p>
        </p:txBody>
      </p:sp>
      <p:sp>
        <p:nvSpPr>
          <p:cNvPr id="7" name="TextBox 6"/>
          <p:cNvSpPr txBox="1"/>
          <p:nvPr/>
        </p:nvSpPr>
        <p:spPr>
          <a:xfrm>
            <a:off x="2840271" y="1143000"/>
            <a:ext cx="22567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3. Observation error</a:t>
            </a:r>
            <a:endParaRPr lang="en-US" sz="1800" dirty="0">
              <a:solidFill>
                <a:prstClr val="black"/>
              </a:solidFill>
              <a:latin typeface="Calibri"/>
              <a:ea typeface="+mn-ea"/>
              <a:cs typeface="+mn-cs"/>
            </a:endParaRPr>
          </a:p>
        </p:txBody>
      </p:sp>
      <p:sp>
        <p:nvSpPr>
          <p:cNvPr id="8" name="TextBox 7"/>
          <p:cNvSpPr txBox="1"/>
          <p:nvPr/>
        </p:nvSpPr>
        <p:spPr>
          <a:xfrm>
            <a:off x="5560410" y="1347145"/>
            <a:ext cx="2308257"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4. Sampling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Gaussian Assumption</a:t>
            </a:r>
            <a:endParaRPr lang="en-US" sz="1800" dirty="0">
              <a:solidFill>
                <a:prstClr val="black"/>
              </a:solidFill>
              <a:latin typeface="Calibri"/>
              <a:ea typeface="+mn-ea"/>
              <a:cs typeface="+mn-cs"/>
            </a:endParaRPr>
          </a:p>
        </p:txBody>
      </p:sp>
      <p:sp>
        <p:nvSpPr>
          <p:cNvPr id="9" name="TextBox 8"/>
          <p:cNvSpPr txBox="1"/>
          <p:nvPr/>
        </p:nvSpPr>
        <p:spPr>
          <a:xfrm>
            <a:off x="6804637" y="2977422"/>
            <a:ext cx="2128059" cy="923330"/>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5. </a:t>
            </a:r>
            <a:r>
              <a:rPr lang="en-US" sz="1800" u="sng" dirty="0" smtClean="0">
                <a:solidFill>
                  <a:srgbClr val="FF0000"/>
                </a:solidFill>
                <a:latin typeface="Calibri"/>
                <a:ea typeface="+mn-ea"/>
                <a:cs typeface="+mn-cs"/>
              </a:rPr>
              <a:t>Sampling Error</a:t>
            </a:r>
            <a:r>
              <a:rPr lang="en-US" sz="1800" dirty="0" smtClean="0">
                <a:solidFill>
                  <a:prstClr val="black"/>
                </a:solidFill>
                <a:latin typeface="Calibri"/>
                <a:ea typeface="+mn-ea"/>
                <a:cs typeface="+mn-cs"/>
              </a:rPr>
              <a:t>;</a:t>
            </a:r>
          </a:p>
          <a:p>
            <a:pPr defTabSz="457200" eaLnBrk="1" fontAlgn="auto" hangingPunct="1">
              <a:spcBef>
                <a:spcPts val="0"/>
              </a:spcBef>
              <a:spcAft>
                <a:spcPts val="0"/>
              </a:spcAft>
            </a:pPr>
            <a:r>
              <a:rPr lang="en-US" sz="1800" dirty="0" smtClean="0">
                <a:solidFill>
                  <a:prstClr val="black"/>
                </a:solidFill>
                <a:latin typeface="Calibri"/>
                <a:ea typeface="+mn-ea"/>
                <a:cs typeface="+mn-cs"/>
              </a:rPr>
              <a:t>Assuming Linear</a:t>
            </a:r>
          </a:p>
          <a:p>
            <a:pPr defTabSz="457200" eaLnBrk="1" fontAlgn="auto" hangingPunct="1">
              <a:spcBef>
                <a:spcPts val="0"/>
              </a:spcBef>
              <a:spcAft>
                <a:spcPts val="0"/>
              </a:spcAft>
            </a:pPr>
            <a:r>
              <a:rPr lang="en-US" sz="1800" dirty="0" smtClean="0">
                <a:solidFill>
                  <a:prstClr val="black"/>
                </a:solidFill>
                <a:latin typeface="Calibri"/>
                <a:ea typeface="+mn-ea"/>
                <a:cs typeface="+mn-cs"/>
              </a:rPr>
              <a:t>Statistical Relation</a:t>
            </a:r>
            <a:endParaRPr lang="en-US" sz="1800" dirty="0">
              <a:solidFill>
                <a:prstClr val="black"/>
              </a:solidFill>
              <a:latin typeface="Calibri"/>
              <a:ea typeface="+mn-ea"/>
              <a:cs typeface="+mn-cs"/>
            </a:endParaRPr>
          </a:p>
        </p:txBody>
      </p:sp>
      <p:cxnSp>
        <p:nvCxnSpPr>
          <p:cNvPr id="10" name="Straight Arrow Connector 9"/>
          <p:cNvCxnSpPr>
            <a:stCxn id="5" idx="0"/>
          </p:cNvCxnSpPr>
          <p:nvPr/>
        </p:nvCxnSpPr>
        <p:spPr>
          <a:xfrm rot="5400000" flipH="1" flipV="1">
            <a:off x="2355959" y="4990083"/>
            <a:ext cx="420446" cy="170619"/>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833776" y="2213780"/>
            <a:ext cx="805172" cy="1278502"/>
          </a:xfrm>
          <a:custGeom>
            <a:avLst/>
            <a:gdLst>
              <a:gd name="connsiteX0" fmla="*/ 50055 w 805172"/>
              <a:gd name="connsiteY0" fmla="*/ 0 h 1278502"/>
              <a:gd name="connsiteX1" fmla="*/ 15731 w 805172"/>
              <a:gd name="connsiteY1" fmla="*/ 437608 h 1278502"/>
              <a:gd name="connsiteX2" fmla="*/ 144444 w 805172"/>
              <a:gd name="connsiteY2" fmla="*/ 858055 h 1278502"/>
              <a:gd name="connsiteX3" fmla="*/ 504841 w 805172"/>
              <a:gd name="connsiteY3" fmla="*/ 1166954 h 1278502"/>
              <a:gd name="connsiteX4" fmla="*/ 805172 w 805172"/>
              <a:gd name="connsiteY4" fmla="*/ 1278502 h 1278502"/>
              <a:gd name="connsiteX5" fmla="*/ 805172 w 805172"/>
              <a:gd name="connsiteY5" fmla="*/ 1278502 h 12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172" h="1278502">
                <a:moveTo>
                  <a:pt x="50055" y="0"/>
                </a:moveTo>
                <a:cubicBezTo>
                  <a:pt x="25027" y="147299"/>
                  <a:pt x="0" y="294599"/>
                  <a:pt x="15731" y="437608"/>
                </a:cubicBezTo>
                <a:cubicBezTo>
                  <a:pt x="31463" y="580617"/>
                  <a:pt x="62926" y="736497"/>
                  <a:pt x="144444" y="858055"/>
                </a:cubicBezTo>
                <a:cubicBezTo>
                  <a:pt x="225962" y="979613"/>
                  <a:pt x="394720" y="1096880"/>
                  <a:pt x="504841" y="1166954"/>
                </a:cubicBezTo>
                <a:cubicBezTo>
                  <a:pt x="614962" y="1237028"/>
                  <a:pt x="805172" y="1278502"/>
                  <a:pt x="805172" y="1278502"/>
                </a:cubicBezTo>
                <a:lnTo>
                  <a:pt x="805172" y="1278502"/>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2" name="Straight Arrow Connector 11"/>
          <p:cNvCxnSpPr/>
          <p:nvPr/>
        </p:nvCxnSpPr>
        <p:spPr>
          <a:xfrm rot="10800000" flipV="1">
            <a:off x="2840271" y="1512332"/>
            <a:ext cx="875250" cy="701448"/>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4007271" y="1660335"/>
            <a:ext cx="1553139" cy="562026"/>
          </a:xfrm>
          <a:custGeom>
            <a:avLst/>
            <a:gdLst>
              <a:gd name="connsiteX0" fmla="*/ 1553139 w 1553139"/>
              <a:gd name="connsiteY0" fmla="*/ 30032 h 562026"/>
              <a:gd name="connsiteX1" fmla="*/ 866669 w 1553139"/>
              <a:gd name="connsiteY1" fmla="*/ 47193 h 562026"/>
              <a:gd name="connsiteX2" fmla="*/ 257426 w 1553139"/>
              <a:gd name="connsiteY2" fmla="*/ 313190 h 562026"/>
              <a:gd name="connsiteX3" fmla="*/ 0 w 1553139"/>
              <a:gd name="connsiteY3" fmla="*/ 562026 h 562026"/>
              <a:gd name="connsiteX4" fmla="*/ 0 w 1553139"/>
              <a:gd name="connsiteY4" fmla="*/ 562026 h 562026"/>
              <a:gd name="connsiteX5" fmla="*/ 0 w 1553139"/>
              <a:gd name="connsiteY5" fmla="*/ 562026 h 56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139" h="562026">
                <a:moveTo>
                  <a:pt x="1553139" y="30032"/>
                </a:moveTo>
                <a:cubicBezTo>
                  <a:pt x="1317880" y="15016"/>
                  <a:pt x="1082621" y="0"/>
                  <a:pt x="866669" y="47193"/>
                </a:cubicBezTo>
                <a:cubicBezTo>
                  <a:pt x="650717" y="94386"/>
                  <a:pt x="401871" y="227385"/>
                  <a:pt x="257426" y="313190"/>
                </a:cubicBezTo>
                <a:cubicBezTo>
                  <a:pt x="112981" y="398995"/>
                  <a:pt x="0" y="562026"/>
                  <a:pt x="0" y="562026"/>
                </a:cubicBezTo>
                <a:lnTo>
                  <a:pt x="0" y="562026"/>
                </a:lnTo>
                <a:lnTo>
                  <a:pt x="0" y="562026"/>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4" name="Straight Arrow Connector 13"/>
          <p:cNvCxnSpPr>
            <a:stCxn id="4" idx="3"/>
          </p:cNvCxnSpPr>
          <p:nvPr/>
        </p:nvCxnSpPr>
        <p:spPr>
          <a:xfrm flipH="1" flipV="1">
            <a:off x="5560410" y="3492282"/>
            <a:ext cx="1290737" cy="931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 name="Footer Placeholder 17"/>
          <p:cNvSpPr>
            <a:spLocks noGrp="1"/>
          </p:cNvSpPr>
          <p:nvPr>
            <p:ph type="ftr" sz="quarter" idx="3"/>
          </p:nvPr>
        </p:nvSpPr>
        <p:spPr/>
        <p:txBody>
          <a:bodyPr/>
          <a:lstStyle/>
          <a:p>
            <a:r>
              <a:rPr lang="en-US" smtClean="0"/>
              <a:t>University at Albany, 22 Oct. 2015</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93</a:t>
            </a:fld>
            <a:endParaRPr lang="en-US" dirty="0"/>
          </a:p>
        </p:txBody>
      </p:sp>
    </p:spTree>
    <p:extLst>
      <p:ext uri="{BB962C8B-B14F-4D97-AF65-F5344CB8AC3E}">
        <p14:creationId xmlns:p14="http://schemas.microsoft.com/office/powerpoint/2010/main" val="248997934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Arial"/>
                <a:cs typeface="Arial"/>
              </a:rPr>
              <a:t>Sampling Error: Observations Impact Unrelated State Variables</a:t>
            </a:r>
            <a:endParaRPr lang="en-US" sz="2400" dirty="0">
              <a:latin typeface="Arial"/>
              <a:cs typeface="Arial"/>
            </a:endParaRPr>
          </a:p>
        </p:txBody>
      </p:sp>
      <p:pic>
        <p:nvPicPr>
          <p:cNvPr id="4" name="Picture 3" descr="s15f02.eps"/>
          <p:cNvPicPr>
            <a:picLocks noChangeAspect="1"/>
          </p:cNvPicPr>
          <p:nvPr/>
        </p:nvPicPr>
        <p:blipFill>
          <a:blip r:embed="rId2"/>
          <a:stretch>
            <a:fillRect/>
          </a:stretch>
        </p:blipFill>
        <p:spPr>
          <a:xfrm rot="5400000">
            <a:off x="531653" y="1607386"/>
            <a:ext cx="3787140" cy="3804920"/>
          </a:xfrm>
          <a:prstGeom prst="rect">
            <a:avLst/>
          </a:prstGeom>
        </p:spPr>
      </p:pic>
      <p:sp>
        <p:nvSpPr>
          <p:cNvPr id="5" name="TextBox 4"/>
          <p:cNvSpPr txBox="1"/>
          <p:nvPr/>
        </p:nvSpPr>
        <p:spPr>
          <a:xfrm>
            <a:off x="4573609" y="1947784"/>
            <a:ext cx="4299021" cy="3693319"/>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Plot shows expected absolute value of sample correlation vs. true correlation.</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Unrelated obs. reduce spread, increase error. </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Attack with localization.</a:t>
            </a:r>
          </a:p>
          <a:p>
            <a:pPr defTabSz="457200" eaLnBrk="1" fontAlgn="auto" hangingPunct="1">
              <a:spcBef>
                <a:spcPts val="0"/>
              </a:spcBef>
              <a:spcAft>
                <a:spcPts val="0"/>
              </a:spcAft>
            </a:pPr>
            <a:endParaRPr lang="en-US" sz="1800" dirty="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Reduce impact of observation on weakly correlated state variables.</a:t>
            </a:r>
          </a:p>
          <a:p>
            <a:pPr defTabSz="457200" eaLnBrk="1" fontAlgn="auto" hangingPunct="1">
              <a:spcBef>
                <a:spcPts val="0"/>
              </a:spcBef>
              <a:spcAft>
                <a:spcPts val="0"/>
              </a:spcAft>
            </a:pPr>
            <a:endParaRPr lang="en-US" sz="1800" dirty="0" smtClean="0">
              <a:solidFill>
                <a:prstClr val="black"/>
              </a:solidFill>
              <a:latin typeface="Calibri"/>
              <a:ea typeface="+mn-ea"/>
              <a:cs typeface="+mn-cs"/>
            </a:endParaRPr>
          </a:p>
          <a:p>
            <a:pPr defTabSz="457200" eaLnBrk="1" fontAlgn="auto" hangingPunct="1">
              <a:spcBef>
                <a:spcPts val="0"/>
              </a:spcBef>
              <a:spcAft>
                <a:spcPts val="0"/>
              </a:spcAft>
            </a:pPr>
            <a:r>
              <a:rPr lang="en-US" sz="1800" dirty="0" smtClean="0">
                <a:solidFill>
                  <a:prstClr val="black"/>
                </a:solidFill>
                <a:latin typeface="Calibri"/>
                <a:ea typeface="+mn-ea"/>
                <a:cs typeface="+mn-cs"/>
              </a:rPr>
              <a:t>Let weight go to zero for many ‘unrelated’ variables to save on computing.</a:t>
            </a:r>
            <a:endParaRPr lang="en-US" sz="1800" dirty="0">
              <a:solidFill>
                <a:prstClr val="black"/>
              </a:solidFill>
              <a:latin typeface="Calibri"/>
              <a:ea typeface="+mn-ea"/>
              <a:cs typeface="+mn-cs"/>
            </a:endParaRPr>
          </a:p>
        </p:txBody>
      </p:sp>
      <p:sp>
        <p:nvSpPr>
          <p:cNvPr id="7" name="Footer Placeholder 6"/>
          <p:cNvSpPr>
            <a:spLocks noGrp="1"/>
          </p:cNvSpPr>
          <p:nvPr>
            <p:ph type="ftr" sz="quarter" idx="3"/>
          </p:nvPr>
        </p:nvSpPr>
        <p:spPr/>
        <p:txBody>
          <a:bodyPr/>
          <a:lstStyle/>
          <a:p>
            <a:r>
              <a:rPr lang="en-US" smtClean="0"/>
              <a:t>University at Albany, 22 Oct. 2015</a:t>
            </a:r>
            <a:endParaRPr lang="en-US" dirty="0"/>
          </a:p>
        </p:txBody>
      </p:sp>
      <p:sp>
        <p:nvSpPr>
          <p:cNvPr id="8" name="Slide Number Placeholder 7"/>
          <p:cNvSpPr>
            <a:spLocks noGrp="1"/>
          </p:cNvSpPr>
          <p:nvPr>
            <p:ph type="sldNum" sz="quarter" idx="4"/>
          </p:nvPr>
        </p:nvSpPr>
        <p:spPr/>
        <p:txBody>
          <a:bodyPr/>
          <a:lstStyle/>
          <a:p>
            <a:r>
              <a:rPr lang="en-US" smtClean="0"/>
              <a:t>pg </a:t>
            </a:r>
            <a:fld id="{1DCE4C99-821D-0A43-B0D2-0BA6C4E4E578}" type="slidenum">
              <a:rPr lang="en-US" smtClean="0"/>
              <a:pPr/>
              <a:t>94</a:t>
            </a:fld>
            <a:endParaRPr lang="en-US" dirty="0"/>
          </a:p>
        </p:txBody>
      </p:sp>
    </p:spTree>
    <p:extLst>
      <p:ext uri="{BB962C8B-B14F-4D97-AF65-F5344CB8AC3E}">
        <p14:creationId xmlns:p14="http://schemas.microsoft.com/office/powerpoint/2010/main" val="103545668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latin typeface="Arial"/>
                <a:cs typeface="Arial"/>
              </a:rPr>
              <a:t>Lorenz-96 Assimilation with localization of observation impact</a:t>
            </a:r>
          </a:p>
        </p:txBody>
      </p:sp>
      <p:pic>
        <p:nvPicPr>
          <p:cNvPr id="5" name="loc_nolo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1066800"/>
            <a:ext cx="9134475" cy="5791200"/>
          </a:xfrm>
          <a:prstGeom prst="rect">
            <a:avLst/>
          </a:prstGeom>
        </p:spPr>
      </p:pic>
      <p:sp>
        <p:nvSpPr>
          <p:cNvPr id="6" name="Footer Placeholder 5"/>
          <p:cNvSpPr>
            <a:spLocks noGrp="1"/>
          </p:cNvSpPr>
          <p:nvPr>
            <p:ph type="ftr" sz="quarter" idx="3"/>
          </p:nvPr>
        </p:nvSpPr>
        <p:spPr/>
        <p:txBody>
          <a:bodyPr/>
          <a:lstStyle/>
          <a:p>
            <a:r>
              <a:rPr lang="en-US" smtClean="0"/>
              <a:t>University at Albany, 22 Oct. 2015</a:t>
            </a:r>
            <a:endParaRPr lang="en-US" dirty="0"/>
          </a:p>
        </p:txBody>
      </p:sp>
      <p:sp>
        <p:nvSpPr>
          <p:cNvPr id="7" name="Slide Number Placeholder 6"/>
          <p:cNvSpPr>
            <a:spLocks noGrp="1"/>
          </p:cNvSpPr>
          <p:nvPr>
            <p:ph type="sldNum" sz="quarter" idx="4"/>
          </p:nvPr>
        </p:nvSpPr>
        <p:spPr/>
        <p:txBody>
          <a:bodyPr/>
          <a:lstStyle/>
          <a:p>
            <a:r>
              <a:rPr lang="en-US" smtClean="0"/>
              <a:t>pg </a:t>
            </a:r>
            <a:fld id="{1DCE4C99-821D-0A43-B0D2-0BA6C4E4E578}" type="slidenum">
              <a:rPr lang="en-US" smtClean="0"/>
              <a:pPr/>
              <a:t>95</a:t>
            </a:fld>
            <a:endParaRPr lang="en-US" dirty="0"/>
          </a:p>
        </p:txBody>
      </p:sp>
    </p:spTree>
    <p:extLst>
      <p:ext uri="{BB962C8B-B14F-4D97-AF65-F5344CB8AC3E}">
        <p14:creationId xmlns:p14="http://schemas.microsoft.com/office/powerpoint/2010/main" val="3010838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latin typeface="Arial"/>
                <a:cs typeface="Arial"/>
              </a:rPr>
              <a:t>Lorenz-96 Assimilation with localization of observation impact</a:t>
            </a:r>
          </a:p>
        </p:txBody>
      </p:sp>
      <p:pic>
        <p:nvPicPr>
          <p:cNvPr id="6" name="Picture 5" descr="argfig3.1.eps"/>
          <p:cNvPicPr>
            <a:picLocks noChangeAspect="1"/>
          </p:cNvPicPr>
          <p:nvPr/>
        </p:nvPicPr>
        <p:blipFill>
          <a:blip r:embed="rId2"/>
          <a:stretch>
            <a:fillRect/>
          </a:stretch>
        </p:blipFill>
        <p:spPr>
          <a:xfrm>
            <a:off x="1651000" y="991801"/>
            <a:ext cx="5666740" cy="5210937"/>
          </a:xfrm>
          <a:prstGeom prst="rect">
            <a:avLst/>
          </a:prstGeom>
        </p:spPr>
      </p:pic>
      <p:cxnSp>
        <p:nvCxnSpPr>
          <p:cNvPr id="7" name="Straight Arrow Connector 6"/>
          <p:cNvCxnSpPr/>
          <p:nvPr/>
        </p:nvCxnSpPr>
        <p:spPr>
          <a:xfrm rot="16200000" flipH="1">
            <a:off x="2020825" y="3136188"/>
            <a:ext cx="1364306" cy="3432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6200000" flipH="1">
            <a:off x="3419508" y="3136189"/>
            <a:ext cx="1364306" cy="34323"/>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6200000" flipH="1">
            <a:off x="5504662" y="3136190"/>
            <a:ext cx="1364306" cy="34323"/>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p:txBody>
          <a:bodyPr/>
          <a:lstStyle/>
          <a:p>
            <a:r>
              <a:rPr lang="en-US" smtClean="0"/>
              <a:t>University at Albany, 22 Oct. 2015</a:t>
            </a:r>
            <a:endParaRPr lang="en-US" dirty="0"/>
          </a:p>
        </p:txBody>
      </p:sp>
      <p:sp>
        <p:nvSpPr>
          <p:cNvPr id="10" name="Slide Number Placeholder 9"/>
          <p:cNvSpPr>
            <a:spLocks noGrp="1"/>
          </p:cNvSpPr>
          <p:nvPr>
            <p:ph type="sldNum" sz="quarter" idx="4"/>
          </p:nvPr>
        </p:nvSpPr>
        <p:spPr/>
        <p:txBody>
          <a:bodyPr/>
          <a:lstStyle/>
          <a:p>
            <a:r>
              <a:rPr lang="en-US" smtClean="0"/>
              <a:t>pg </a:t>
            </a:r>
            <a:fld id="{1DCE4C99-821D-0A43-B0D2-0BA6C4E4E578}" type="slidenum">
              <a:rPr lang="en-US" smtClean="0"/>
              <a:pPr/>
              <a:t>96</a:t>
            </a:fld>
            <a:endParaRPr lang="en-US" dirty="0"/>
          </a:p>
        </p:txBody>
      </p:sp>
    </p:spTree>
    <p:extLst>
      <p:ext uri="{BB962C8B-B14F-4D97-AF65-F5344CB8AC3E}">
        <p14:creationId xmlns:p14="http://schemas.microsoft.com/office/powerpoint/2010/main" val="138966808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latin typeface="Arial"/>
                <a:cs typeface="Arial"/>
              </a:rPr>
              <a:t>Some Error Sources in Ensemble Filters</a:t>
            </a:r>
            <a:endParaRPr lang="en-US" sz="2800" dirty="0">
              <a:latin typeface="Arial"/>
              <a:cs typeface="Arial"/>
            </a:endParaRPr>
          </a:p>
        </p:txBody>
      </p:sp>
      <p:pic>
        <p:nvPicPr>
          <p:cNvPr id="4" name="Picture 5" descr="DataAssimilationDiagram_frame6"/>
          <p:cNvPicPr>
            <a:picLocks noChangeAspect="1" noChangeArrowheads="1"/>
          </p:cNvPicPr>
          <p:nvPr/>
        </p:nvPicPr>
        <p:blipFill>
          <a:blip r:embed="rId2"/>
          <a:srcRect/>
          <a:stretch>
            <a:fillRect/>
          </a:stretch>
        </p:blipFill>
        <p:spPr bwMode="auto">
          <a:xfrm>
            <a:off x="1220475" y="1929843"/>
            <a:ext cx="5630672" cy="3143504"/>
          </a:xfrm>
          <a:prstGeom prst="rect">
            <a:avLst/>
          </a:prstGeom>
          <a:noFill/>
          <a:ln w="9525">
            <a:noFill/>
            <a:miter lim="800000"/>
            <a:headEnd/>
            <a:tailEnd/>
          </a:ln>
        </p:spPr>
      </p:pic>
      <p:sp>
        <p:nvSpPr>
          <p:cNvPr id="5" name="TextBox 4"/>
          <p:cNvSpPr txBox="1"/>
          <p:nvPr/>
        </p:nvSpPr>
        <p:spPr>
          <a:xfrm>
            <a:off x="1666687" y="5285615"/>
            <a:ext cx="16283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1. </a:t>
            </a:r>
            <a:r>
              <a:rPr lang="en-US" sz="1800" u="sng" dirty="0" smtClean="0">
                <a:solidFill>
                  <a:srgbClr val="FF0000"/>
                </a:solidFill>
                <a:latin typeface="Calibri"/>
                <a:ea typeface="+mn-ea"/>
                <a:cs typeface="+mn-cs"/>
              </a:rPr>
              <a:t>Model error</a:t>
            </a:r>
            <a:endParaRPr lang="en-US" sz="1800" u="sng" dirty="0">
              <a:solidFill>
                <a:srgbClr val="FF0000"/>
              </a:solidFill>
              <a:latin typeface="Calibri"/>
              <a:ea typeface="+mn-ea"/>
              <a:cs typeface="+mn-cs"/>
            </a:endParaRPr>
          </a:p>
        </p:txBody>
      </p:sp>
      <p:sp>
        <p:nvSpPr>
          <p:cNvPr id="6" name="TextBox 5"/>
          <p:cNvSpPr txBox="1"/>
          <p:nvPr/>
        </p:nvSpPr>
        <p:spPr>
          <a:xfrm>
            <a:off x="362392" y="1486543"/>
            <a:ext cx="2289100"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2. Obs. operator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Representativeness</a:t>
            </a:r>
            <a:endParaRPr lang="en-US" sz="1800" dirty="0">
              <a:solidFill>
                <a:prstClr val="black"/>
              </a:solidFill>
              <a:latin typeface="Calibri"/>
              <a:ea typeface="+mn-ea"/>
              <a:cs typeface="+mn-cs"/>
            </a:endParaRPr>
          </a:p>
        </p:txBody>
      </p:sp>
      <p:sp>
        <p:nvSpPr>
          <p:cNvPr id="7" name="TextBox 6"/>
          <p:cNvSpPr txBox="1"/>
          <p:nvPr/>
        </p:nvSpPr>
        <p:spPr>
          <a:xfrm>
            <a:off x="2840271" y="1143000"/>
            <a:ext cx="2256771" cy="369332"/>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3. Observation error</a:t>
            </a:r>
            <a:endParaRPr lang="en-US" sz="1800" dirty="0">
              <a:solidFill>
                <a:prstClr val="black"/>
              </a:solidFill>
              <a:latin typeface="Calibri"/>
              <a:ea typeface="+mn-ea"/>
              <a:cs typeface="+mn-cs"/>
            </a:endParaRPr>
          </a:p>
        </p:txBody>
      </p:sp>
      <p:sp>
        <p:nvSpPr>
          <p:cNvPr id="8" name="TextBox 7"/>
          <p:cNvSpPr txBox="1"/>
          <p:nvPr/>
        </p:nvSpPr>
        <p:spPr>
          <a:xfrm>
            <a:off x="5560410" y="1347145"/>
            <a:ext cx="2308257" cy="646331"/>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4. Sampling Error;</a:t>
            </a:r>
          </a:p>
          <a:p>
            <a:pPr defTabSz="457200" eaLnBrk="1" fontAlgn="auto" hangingPunct="1">
              <a:spcBef>
                <a:spcPts val="0"/>
              </a:spcBef>
              <a:spcAft>
                <a:spcPts val="0"/>
              </a:spcAft>
            </a:pPr>
            <a:r>
              <a:rPr lang="en-US" sz="1800" dirty="0" smtClean="0">
                <a:solidFill>
                  <a:prstClr val="black"/>
                </a:solidFill>
                <a:latin typeface="Calibri"/>
                <a:ea typeface="+mn-ea"/>
                <a:cs typeface="+mn-cs"/>
              </a:rPr>
              <a:t>Gaussian Assumption</a:t>
            </a:r>
            <a:endParaRPr lang="en-US" sz="1800" dirty="0">
              <a:solidFill>
                <a:prstClr val="black"/>
              </a:solidFill>
              <a:latin typeface="Calibri"/>
              <a:ea typeface="+mn-ea"/>
              <a:cs typeface="+mn-cs"/>
            </a:endParaRPr>
          </a:p>
        </p:txBody>
      </p:sp>
      <p:sp>
        <p:nvSpPr>
          <p:cNvPr id="9" name="TextBox 8"/>
          <p:cNvSpPr txBox="1"/>
          <p:nvPr/>
        </p:nvSpPr>
        <p:spPr>
          <a:xfrm>
            <a:off x="6804637" y="2977422"/>
            <a:ext cx="2128059" cy="923330"/>
          </a:xfrm>
          <a:prstGeom prst="rect">
            <a:avLst/>
          </a:prstGeom>
          <a:noFill/>
        </p:spPr>
        <p:txBody>
          <a:bodyPr wrap="square" rtlCol="0">
            <a:spAutoFit/>
          </a:bodyPr>
          <a:lstStyle/>
          <a:p>
            <a:pPr defTabSz="457200" eaLnBrk="1" fontAlgn="auto" hangingPunct="1">
              <a:spcBef>
                <a:spcPts val="0"/>
              </a:spcBef>
              <a:spcAft>
                <a:spcPts val="0"/>
              </a:spcAft>
            </a:pPr>
            <a:r>
              <a:rPr lang="en-US" sz="1800" dirty="0" smtClean="0">
                <a:solidFill>
                  <a:prstClr val="black"/>
                </a:solidFill>
                <a:latin typeface="Calibri"/>
                <a:ea typeface="+mn-ea"/>
                <a:cs typeface="+mn-cs"/>
              </a:rPr>
              <a:t>5. </a:t>
            </a:r>
            <a:r>
              <a:rPr lang="en-US" sz="1800" dirty="0" smtClean="0">
                <a:latin typeface="Calibri"/>
                <a:ea typeface="+mn-ea"/>
                <a:cs typeface="+mn-cs"/>
              </a:rPr>
              <a:t>Sampling Error</a:t>
            </a:r>
            <a:r>
              <a:rPr lang="en-US" sz="1800" dirty="0" smtClean="0">
                <a:solidFill>
                  <a:prstClr val="black"/>
                </a:solidFill>
                <a:latin typeface="Calibri"/>
                <a:ea typeface="+mn-ea"/>
                <a:cs typeface="+mn-cs"/>
              </a:rPr>
              <a:t>;</a:t>
            </a:r>
          </a:p>
          <a:p>
            <a:pPr defTabSz="457200" eaLnBrk="1" fontAlgn="auto" hangingPunct="1">
              <a:spcBef>
                <a:spcPts val="0"/>
              </a:spcBef>
              <a:spcAft>
                <a:spcPts val="0"/>
              </a:spcAft>
            </a:pPr>
            <a:r>
              <a:rPr lang="en-US" sz="1800" dirty="0" smtClean="0">
                <a:solidFill>
                  <a:prstClr val="black"/>
                </a:solidFill>
                <a:latin typeface="Calibri"/>
                <a:ea typeface="+mn-ea"/>
                <a:cs typeface="+mn-cs"/>
              </a:rPr>
              <a:t>Assuming Linear</a:t>
            </a:r>
          </a:p>
          <a:p>
            <a:pPr defTabSz="457200" eaLnBrk="1" fontAlgn="auto" hangingPunct="1">
              <a:spcBef>
                <a:spcPts val="0"/>
              </a:spcBef>
              <a:spcAft>
                <a:spcPts val="0"/>
              </a:spcAft>
            </a:pPr>
            <a:r>
              <a:rPr lang="en-US" sz="1800" dirty="0" smtClean="0">
                <a:solidFill>
                  <a:prstClr val="black"/>
                </a:solidFill>
                <a:latin typeface="Calibri"/>
                <a:ea typeface="+mn-ea"/>
                <a:cs typeface="+mn-cs"/>
              </a:rPr>
              <a:t>Statistical Relation</a:t>
            </a:r>
            <a:endParaRPr lang="en-US" sz="1800" dirty="0">
              <a:solidFill>
                <a:prstClr val="black"/>
              </a:solidFill>
              <a:latin typeface="Calibri"/>
              <a:ea typeface="+mn-ea"/>
              <a:cs typeface="+mn-cs"/>
            </a:endParaRPr>
          </a:p>
        </p:txBody>
      </p:sp>
      <p:cxnSp>
        <p:nvCxnSpPr>
          <p:cNvPr id="10" name="Straight Arrow Connector 9"/>
          <p:cNvCxnSpPr>
            <a:stCxn id="5" idx="0"/>
          </p:cNvCxnSpPr>
          <p:nvPr/>
        </p:nvCxnSpPr>
        <p:spPr>
          <a:xfrm rot="5400000" flipH="1" flipV="1">
            <a:off x="2355959" y="4990083"/>
            <a:ext cx="420446" cy="170619"/>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833776" y="2213780"/>
            <a:ext cx="805172" cy="1278502"/>
          </a:xfrm>
          <a:custGeom>
            <a:avLst/>
            <a:gdLst>
              <a:gd name="connsiteX0" fmla="*/ 50055 w 805172"/>
              <a:gd name="connsiteY0" fmla="*/ 0 h 1278502"/>
              <a:gd name="connsiteX1" fmla="*/ 15731 w 805172"/>
              <a:gd name="connsiteY1" fmla="*/ 437608 h 1278502"/>
              <a:gd name="connsiteX2" fmla="*/ 144444 w 805172"/>
              <a:gd name="connsiteY2" fmla="*/ 858055 h 1278502"/>
              <a:gd name="connsiteX3" fmla="*/ 504841 w 805172"/>
              <a:gd name="connsiteY3" fmla="*/ 1166954 h 1278502"/>
              <a:gd name="connsiteX4" fmla="*/ 805172 w 805172"/>
              <a:gd name="connsiteY4" fmla="*/ 1278502 h 1278502"/>
              <a:gd name="connsiteX5" fmla="*/ 805172 w 805172"/>
              <a:gd name="connsiteY5" fmla="*/ 1278502 h 12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172" h="1278502">
                <a:moveTo>
                  <a:pt x="50055" y="0"/>
                </a:moveTo>
                <a:cubicBezTo>
                  <a:pt x="25027" y="147299"/>
                  <a:pt x="0" y="294599"/>
                  <a:pt x="15731" y="437608"/>
                </a:cubicBezTo>
                <a:cubicBezTo>
                  <a:pt x="31463" y="580617"/>
                  <a:pt x="62926" y="736497"/>
                  <a:pt x="144444" y="858055"/>
                </a:cubicBezTo>
                <a:cubicBezTo>
                  <a:pt x="225962" y="979613"/>
                  <a:pt x="394720" y="1096880"/>
                  <a:pt x="504841" y="1166954"/>
                </a:cubicBezTo>
                <a:cubicBezTo>
                  <a:pt x="614962" y="1237028"/>
                  <a:pt x="805172" y="1278502"/>
                  <a:pt x="805172" y="1278502"/>
                </a:cubicBezTo>
                <a:lnTo>
                  <a:pt x="805172" y="1278502"/>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2" name="Straight Arrow Connector 11"/>
          <p:cNvCxnSpPr/>
          <p:nvPr/>
        </p:nvCxnSpPr>
        <p:spPr>
          <a:xfrm rot="10800000" flipV="1">
            <a:off x="2840271" y="1512332"/>
            <a:ext cx="875250" cy="701448"/>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4007271" y="1660335"/>
            <a:ext cx="1553139" cy="562026"/>
          </a:xfrm>
          <a:custGeom>
            <a:avLst/>
            <a:gdLst>
              <a:gd name="connsiteX0" fmla="*/ 1553139 w 1553139"/>
              <a:gd name="connsiteY0" fmla="*/ 30032 h 562026"/>
              <a:gd name="connsiteX1" fmla="*/ 866669 w 1553139"/>
              <a:gd name="connsiteY1" fmla="*/ 47193 h 562026"/>
              <a:gd name="connsiteX2" fmla="*/ 257426 w 1553139"/>
              <a:gd name="connsiteY2" fmla="*/ 313190 h 562026"/>
              <a:gd name="connsiteX3" fmla="*/ 0 w 1553139"/>
              <a:gd name="connsiteY3" fmla="*/ 562026 h 562026"/>
              <a:gd name="connsiteX4" fmla="*/ 0 w 1553139"/>
              <a:gd name="connsiteY4" fmla="*/ 562026 h 562026"/>
              <a:gd name="connsiteX5" fmla="*/ 0 w 1553139"/>
              <a:gd name="connsiteY5" fmla="*/ 562026 h 56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139" h="562026">
                <a:moveTo>
                  <a:pt x="1553139" y="30032"/>
                </a:moveTo>
                <a:cubicBezTo>
                  <a:pt x="1317880" y="15016"/>
                  <a:pt x="1082621" y="0"/>
                  <a:pt x="866669" y="47193"/>
                </a:cubicBezTo>
                <a:cubicBezTo>
                  <a:pt x="650717" y="94386"/>
                  <a:pt x="401871" y="227385"/>
                  <a:pt x="257426" y="313190"/>
                </a:cubicBezTo>
                <a:cubicBezTo>
                  <a:pt x="112981" y="398995"/>
                  <a:pt x="0" y="562026"/>
                  <a:pt x="0" y="562026"/>
                </a:cubicBezTo>
                <a:lnTo>
                  <a:pt x="0" y="562026"/>
                </a:lnTo>
                <a:lnTo>
                  <a:pt x="0" y="562026"/>
                </a:lnTo>
              </a:path>
            </a:pathLst>
          </a:cu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eaLnBrk="1" fontAlgn="auto" hangingPunct="1">
              <a:spcBef>
                <a:spcPts val="0"/>
              </a:spcBef>
              <a:spcAft>
                <a:spcPts val="0"/>
              </a:spcAft>
            </a:pPr>
            <a:endParaRPr lang="en-US" sz="1800">
              <a:solidFill>
                <a:prstClr val="black"/>
              </a:solidFill>
              <a:latin typeface="Calibri"/>
            </a:endParaRPr>
          </a:p>
        </p:txBody>
      </p:sp>
      <p:cxnSp>
        <p:nvCxnSpPr>
          <p:cNvPr id="14" name="Straight Arrow Connector 13"/>
          <p:cNvCxnSpPr>
            <a:stCxn id="4" idx="3"/>
          </p:cNvCxnSpPr>
          <p:nvPr/>
        </p:nvCxnSpPr>
        <p:spPr>
          <a:xfrm flipH="1" flipV="1">
            <a:off x="5560410" y="3492282"/>
            <a:ext cx="1290737" cy="931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 name="Footer Placeholder 17"/>
          <p:cNvSpPr>
            <a:spLocks noGrp="1"/>
          </p:cNvSpPr>
          <p:nvPr>
            <p:ph type="ftr" sz="quarter" idx="3"/>
          </p:nvPr>
        </p:nvSpPr>
        <p:spPr/>
        <p:txBody>
          <a:bodyPr/>
          <a:lstStyle/>
          <a:p>
            <a:r>
              <a:rPr lang="en-US" smtClean="0"/>
              <a:t>University at Albany, 22 Oct. 2015</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97</a:t>
            </a:fld>
            <a:endParaRPr lang="en-US" dirty="0"/>
          </a:p>
        </p:txBody>
      </p:sp>
    </p:spTree>
    <p:extLst>
      <p:ext uri="{BB962C8B-B14F-4D97-AF65-F5344CB8AC3E}">
        <p14:creationId xmlns:p14="http://schemas.microsoft.com/office/powerpoint/2010/main" val="190103916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latin typeface="Arial"/>
                <a:cs typeface="Arial"/>
              </a:rPr>
              <a:t>Assimilating in the presence of simulated model error</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University at Albany, 22 Oct. 2015</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98</a:t>
            </a:fld>
            <a:endParaRPr lang="en-US" dirty="0"/>
          </a:p>
        </p:txBody>
      </p:sp>
      <p:sp>
        <p:nvSpPr>
          <p:cNvPr id="16" name="TextBox 15"/>
          <p:cNvSpPr txBox="1"/>
          <p:nvPr/>
        </p:nvSpPr>
        <p:spPr>
          <a:xfrm>
            <a:off x="609600" y="1219200"/>
            <a:ext cx="7047852" cy="923330"/>
          </a:xfrm>
          <a:prstGeom prst="rect">
            <a:avLst/>
          </a:prstGeom>
          <a:noFill/>
        </p:spPr>
        <p:txBody>
          <a:bodyPr wrap="square" rtlCol="0">
            <a:spAutoFit/>
          </a:bodyPr>
          <a:lstStyle/>
          <a:p>
            <a:r>
              <a:rPr lang="en-US" dirty="0" err="1" smtClean="0"/>
              <a:t>dXi</a:t>
            </a:r>
            <a:r>
              <a:rPr lang="en-US" dirty="0" smtClean="0"/>
              <a:t> / </a:t>
            </a:r>
            <a:r>
              <a:rPr lang="en-US" dirty="0" err="1" smtClean="0"/>
              <a:t>dt</a:t>
            </a:r>
            <a:r>
              <a:rPr lang="en-US" dirty="0" smtClean="0"/>
              <a:t> = (Xi+1 - Xi-2)Xi-1 - Xi + F.</a:t>
            </a:r>
          </a:p>
          <a:p>
            <a:r>
              <a:rPr lang="en-US" dirty="0" smtClean="0"/>
              <a:t>For truth, use F = 8.</a:t>
            </a:r>
          </a:p>
          <a:p>
            <a:r>
              <a:rPr lang="en-US" dirty="0" smtClean="0"/>
              <a:t>In assimilating model, use F = 6.</a:t>
            </a:r>
            <a:endParaRPr lang="en-US" dirty="0"/>
          </a:p>
        </p:txBody>
      </p:sp>
      <p:pic>
        <p:nvPicPr>
          <p:cNvPr id="17" name="Picture 16" descr="model_error_divergence.tiff"/>
          <p:cNvPicPr>
            <a:picLocks noChangeAspect="1"/>
          </p:cNvPicPr>
          <p:nvPr/>
        </p:nvPicPr>
        <p:blipFill>
          <a:blip r:embed="rId2"/>
          <a:stretch>
            <a:fillRect/>
          </a:stretch>
        </p:blipFill>
        <p:spPr>
          <a:xfrm>
            <a:off x="533400" y="2438400"/>
            <a:ext cx="7584186" cy="2697226"/>
          </a:xfrm>
          <a:prstGeom prst="rect">
            <a:avLst/>
          </a:prstGeom>
        </p:spPr>
      </p:pic>
      <p:sp>
        <p:nvSpPr>
          <p:cNvPr id="20" name="TextBox 19"/>
          <p:cNvSpPr txBox="1"/>
          <p:nvPr/>
        </p:nvSpPr>
        <p:spPr>
          <a:xfrm>
            <a:off x="609600" y="5334000"/>
            <a:ext cx="7620000" cy="830997"/>
          </a:xfrm>
          <a:prstGeom prst="rect">
            <a:avLst/>
          </a:prstGeom>
          <a:noFill/>
        </p:spPr>
        <p:txBody>
          <a:bodyPr wrap="square" rtlCol="0">
            <a:spAutoFit/>
          </a:bodyPr>
          <a:lstStyle/>
          <a:p>
            <a:r>
              <a:rPr lang="en-US" dirty="0" smtClean="0"/>
              <a:t>Time evolution for first state variable shown.</a:t>
            </a:r>
          </a:p>
          <a:p>
            <a:r>
              <a:rPr lang="en-US" dirty="0" smtClean="0"/>
              <a:t>Assimilating model quickly diverges from ‘true’ model.</a:t>
            </a:r>
            <a:endParaRPr lang="en-US" dirty="0"/>
          </a:p>
        </p:txBody>
      </p:sp>
    </p:spTree>
    <p:extLst>
      <p:ext uri="{BB962C8B-B14F-4D97-AF65-F5344CB8AC3E}">
        <p14:creationId xmlns:p14="http://schemas.microsoft.com/office/powerpoint/2010/main" val="396260775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rror_no_inflat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01" y="1295400"/>
            <a:ext cx="9134475" cy="6858000"/>
          </a:xfrm>
          <a:prstGeom prst="rect">
            <a:avLst/>
          </a:prstGeom>
        </p:spPr>
      </p:pic>
      <p:sp>
        <p:nvSpPr>
          <p:cNvPr id="3" name="Title 2"/>
          <p:cNvSpPr>
            <a:spLocks noGrp="1"/>
          </p:cNvSpPr>
          <p:nvPr>
            <p:ph type="title"/>
          </p:nvPr>
        </p:nvSpPr>
        <p:spPr/>
        <p:txBody>
          <a:bodyPr/>
          <a:lstStyle/>
          <a:p>
            <a:r>
              <a:rPr lang="en-US" sz="2800" dirty="0" smtClean="0">
                <a:latin typeface="Arial"/>
                <a:cs typeface="Arial"/>
              </a:rPr>
              <a:t>Assimilating in the presence of simulated model error</a:t>
            </a:r>
            <a:endParaRPr lang="en-US" sz="2800" dirty="0">
              <a:latin typeface="Arial"/>
              <a:cs typeface="Arial"/>
            </a:endParaRPr>
          </a:p>
        </p:txBody>
      </p:sp>
      <p:sp>
        <p:nvSpPr>
          <p:cNvPr id="18" name="Footer Placeholder 17"/>
          <p:cNvSpPr>
            <a:spLocks noGrp="1"/>
          </p:cNvSpPr>
          <p:nvPr>
            <p:ph type="ftr" sz="quarter" idx="3"/>
          </p:nvPr>
        </p:nvSpPr>
        <p:spPr/>
        <p:txBody>
          <a:bodyPr/>
          <a:lstStyle/>
          <a:p>
            <a:r>
              <a:rPr lang="en-US" smtClean="0"/>
              <a:t>University at Albany, 22 Oct. 2015</a:t>
            </a:r>
            <a:endParaRPr lang="en-US" dirty="0"/>
          </a:p>
        </p:txBody>
      </p:sp>
      <p:sp>
        <p:nvSpPr>
          <p:cNvPr id="19" name="Slide Number Placeholder 18"/>
          <p:cNvSpPr>
            <a:spLocks noGrp="1"/>
          </p:cNvSpPr>
          <p:nvPr>
            <p:ph type="sldNum" sz="quarter" idx="4"/>
          </p:nvPr>
        </p:nvSpPr>
        <p:spPr/>
        <p:txBody>
          <a:bodyPr/>
          <a:lstStyle/>
          <a:p>
            <a:r>
              <a:rPr lang="en-US" smtClean="0"/>
              <a:t>pg </a:t>
            </a:r>
            <a:fld id="{1DCE4C99-821D-0A43-B0D2-0BA6C4E4E578}" type="slidenum">
              <a:rPr lang="en-US" smtClean="0"/>
              <a:pPr/>
              <a:t>99</a:t>
            </a:fld>
            <a:endParaRPr lang="en-US" dirty="0"/>
          </a:p>
        </p:txBody>
      </p:sp>
      <p:sp>
        <p:nvSpPr>
          <p:cNvPr id="16" name="TextBox 15"/>
          <p:cNvSpPr txBox="1"/>
          <p:nvPr/>
        </p:nvSpPr>
        <p:spPr>
          <a:xfrm>
            <a:off x="609600" y="1219200"/>
            <a:ext cx="7047852" cy="923330"/>
          </a:xfrm>
          <a:prstGeom prst="rect">
            <a:avLst/>
          </a:prstGeom>
          <a:noFill/>
        </p:spPr>
        <p:txBody>
          <a:bodyPr wrap="square" rtlCol="0">
            <a:spAutoFit/>
          </a:bodyPr>
          <a:lstStyle/>
          <a:p>
            <a:r>
              <a:rPr lang="en-US" dirty="0" err="1" smtClean="0"/>
              <a:t>dXi</a:t>
            </a:r>
            <a:r>
              <a:rPr lang="en-US" dirty="0" smtClean="0"/>
              <a:t> / </a:t>
            </a:r>
            <a:r>
              <a:rPr lang="en-US" dirty="0" err="1" smtClean="0"/>
              <a:t>dt</a:t>
            </a:r>
            <a:r>
              <a:rPr lang="en-US" dirty="0" smtClean="0"/>
              <a:t> = (Xi+1 - Xi-2)Xi-1 - Xi + F.</a:t>
            </a:r>
          </a:p>
          <a:p>
            <a:r>
              <a:rPr lang="en-US" dirty="0" smtClean="0"/>
              <a:t>For truth, use F = 8.</a:t>
            </a:r>
          </a:p>
          <a:p>
            <a:r>
              <a:rPr lang="en-US" dirty="0" smtClean="0"/>
              <a:t>In assimilating model, use F = 6.</a:t>
            </a:r>
            <a:endParaRPr lang="en-US" dirty="0"/>
          </a:p>
        </p:txBody>
      </p:sp>
    </p:spTree>
    <p:extLst>
      <p:ext uri="{BB962C8B-B14F-4D97-AF65-F5344CB8AC3E}">
        <p14:creationId xmlns:p14="http://schemas.microsoft.com/office/powerpoint/2010/main" val="1711210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theme/theme1.xml><?xml version="1.0" encoding="utf-8"?>
<a:theme xmlns:a="http://schemas.openxmlformats.org/drawingml/2006/main" name="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ART_Tuto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jla_ams">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1"/>
          </a:solidFill>
        </a:ln>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jla_ams_mars.thmx</Template>
  <TotalTime>14801</TotalTime>
  <Words>6034</Words>
  <Application>Microsoft Macintosh PowerPoint</Application>
  <PresentationFormat>On-screen Show (4:3)</PresentationFormat>
  <Paragraphs>1184</Paragraphs>
  <Slides>136</Slides>
  <Notes>63</Notes>
  <HiddenSlides>0</HiddenSlides>
  <MMClips>8</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136</vt:i4>
      </vt:variant>
    </vt:vector>
  </HeadingPairs>
  <TitlesOfParts>
    <vt:vector size="143" baseType="lpstr">
      <vt:lpstr>jla_ams</vt:lpstr>
      <vt:lpstr>Office Theme</vt:lpstr>
      <vt:lpstr>1_Office Theme</vt:lpstr>
      <vt:lpstr>DART_Tutorial</vt:lpstr>
      <vt:lpstr>1_jla_ams</vt:lpstr>
      <vt:lpstr>2_Office Theme</vt:lpstr>
      <vt:lpstr>Equation</vt:lpstr>
      <vt:lpstr>Building State-of-the-Art Forecast Systems with the Ensemble Kalman Filter Jeff Anderson representing the NCAR Data Assimilation Research 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General Description of the Forecast Problem </vt:lpstr>
      <vt:lpstr>A General Description of the Forecast Problem </vt:lpstr>
      <vt:lpstr>A General Description of the Forecast Problem </vt:lpstr>
      <vt:lpstr>Methods for Solving the Forecast Problem: Particle Filter</vt:lpstr>
      <vt:lpstr>Methods for Solving the Forecast Problem: Variational</vt:lpstr>
      <vt:lpstr>Methods for Solving the Forecast Problem: Kalman Filter</vt:lpstr>
      <vt:lpstr>Product of Two Gaussians</vt:lpstr>
      <vt:lpstr>Product of Two Gaussians</vt:lpstr>
      <vt:lpstr>Product of Two Gaussians</vt:lpstr>
      <vt:lpstr>The Kalman Filter</vt:lpstr>
      <vt:lpstr>The Kalman Filter</vt:lpstr>
      <vt:lpstr>The Kalman Filter</vt:lpstr>
      <vt:lpstr>The Kalman Filter</vt:lpstr>
      <vt:lpstr>Kalman Filter: Cost Challenges</vt:lpstr>
      <vt:lpstr>A One-Dimensional Ensemble Kalman Filter</vt:lpstr>
      <vt:lpstr>A One-Dimensional Ensemble Kalman Filter</vt:lpstr>
      <vt:lpstr>A One-Dimensional Ensemble Kalman Filter: Model Advance</vt:lpstr>
      <vt:lpstr>A One-Dimensional Ensemble Kalman Filter: Model Advance</vt:lpstr>
      <vt:lpstr>A One-Dimensional Ensemble Kalman Filter: Model Advance</vt:lpstr>
      <vt:lpstr>A One-Dimensional Ensemble Kalman Filter: Model Advance</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One-Dimensional Ensemble Kalman Filter: Assimilating an Observation</vt:lpstr>
      <vt:lpstr>Single observed variable, single unobserved variable.</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Ensemble filters: Updating additional prior state variables </vt:lpstr>
      <vt:lpstr>Properties of Ensemble Kalman Filter</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How an Ensemble Filter Works for Geophysical Data Assimilation</vt:lpstr>
      <vt:lpstr>Ensemble Filter for Lorenz-96 40-Variable Model</vt:lpstr>
      <vt:lpstr>Lorenz-96 is sensitive to small perturbations</vt:lpstr>
      <vt:lpstr>Assimilate ‘observations’ from 40 random locations.</vt:lpstr>
      <vt:lpstr>Some Error Sources in Ensemble Filters</vt:lpstr>
      <vt:lpstr>Sampling Error: Observations Impact Unrelated State Variables</vt:lpstr>
      <vt:lpstr>Lorenz-96 Assimilation with localization of observation impact</vt:lpstr>
      <vt:lpstr>Lorenz-96 Assimilation with localization of observation impact</vt:lpstr>
      <vt:lpstr>Some Error Sources in Ensemble Filters</vt:lpstr>
      <vt:lpstr>Assimilating in the presence of simulated model error</vt:lpstr>
      <vt:lpstr>Assimilating in the presence of simulated model error</vt:lpstr>
      <vt:lpstr>Reduce confidence in prior to deal with model error</vt:lpstr>
      <vt:lpstr>Assimilating with Inflation in Presence of Model Error</vt:lpstr>
      <vt:lpstr>Uncertainty Quantification with an Ensemble Kalman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Space: 1998/1999 SST Anomaly from HadOI-SST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CAM/Chem Chemical DA System</vt:lpstr>
      <vt:lpstr>Parameter Estimation</vt:lpstr>
      <vt:lpstr>Parameter Estimation</vt:lpstr>
      <vt:lpstr>Parameter Estimation</vt:lpstr>
      <vt:lpstr>Parameter Estimation</vt:lpstr>
      <vt:lpstr>Parameter Estimation</vt:lpstr>
      <vt:lpstr>Parameter Estimation</vt:lpstr>
      <vt:lpstr>PowerPoint Presentation</vt:lpstr>
    </vt:vector>
  </TitlesOfParts>
  <Manager/>
  <Company>ncar</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Assimilation Research Testbed Tutorial</dc:title>
  <dc:subject/>
  <dc:creator>ncar</dc:creator>
  <cp:keywords/>
  <dc:description/>
  <cp:lastModifiedBy>Jeff Anderson</cp:lastModifiedBy>
  <cp:revision>357</cp:revision>
  <cp:lastPrinted>2011-01-20T20:34:55Z</cp:lastPrinted>
  <dcterms:created xsi:type="dcterms:W3CDTF">2011-05-23T16:45:05Z</dcterms:created>
  <dcterms:modified xsi:type="dcterms:W3CDTF">2015-10-12T16:44:46Z</dcterms:modified>
  <cp:category/>
</cp:coreProperties>
</file>